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56" r:id="rId2"/>
    <p:sldId id="291" r:id="rId3"/>
    <p:sldId id="292" r:id="rId4"/>
    <p:sldId id="293" r:id="rId5"/>
    <p:sldId id="294"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5" r:id="rId39"/>
    <p:sldId id="29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2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FAEAB8-55AD-4426-BA1F-A098344D12E9}" type="datetimeFigureOut">
              <a:rPr lang="en-US" smtClean="0"/>
              <a:t>9/15/2013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8633FF-489B-4068-A840-ED2133133DCA}" type="slidenum">
              <a:rPr lang="en-US" smtClean="0"/>
              <a:t>‹#›</a:t>
            </a:fld>
            <a:endParaRPr lang="en-US"/>
          </a:p>
        </p:txBody>
      </p:sp>
    </p:spTree>
    <p:extLst>
      <p:ext uri="{BB962C8B-B14F-4D97-AF65-F5344CB8AC3E}">
        <p14:creationId xmlns:p14="http://schemas.microsoft.com/office/powerpoint/2010/main" val="706978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p>
          <a:p>
            <a:r>
              <a:rPr lang="en-US" dirty="0" smtClean="0"/>
              <a:t>http://www.fwi.co.uk/blogs/livestock-and-sales-blog/2008/05/</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1</a:t>
            </a:fld>
            <a:endParaRPr lang="en-US"/>
          </a:p>
        </p:txBody>
      </p:sp>
    </p:spTree>
    <p:extLst>
      <p:ext uri="{BB962C8B-B14F-4D97-AF65-F5344CB8AC3E}">
        <p14:creationId xmlns:p14="http://schemas.microsoft.com/office/powerpoint/2010/main" val="410778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http://www.sdstate.edu/ars/students/activities/judging/evaluation/upload/LivestockJudgingManual.pdf</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15</a:t>
            </a:fld>
            <a:endParaRPr lang="en-US"/>
          </a:p>
        </p:txBody>
      </p:sp>
    </p:spTree>
    <p:extLst>
      <p:ext uri="{BB962C8B-B14F-4D97-AF65-F5344CB8AC3E}">
        <p14:creationId xmlns:p14="http://schemas.microsoft.com/office/powerpoint/2010/main" val="3056963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http://www.sdstate.edu/ars/students/activities/judging/evaluation/upload/LivestockJudgingManual.pdf</a:t>
            </a:r>
          </a:p>
          <a:p>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16</a:t>
            </a:fld>
            <a:endParaRPr lang="en-US"/>
          </a:p>
        </p:txBody>
      </p:sp>
    </p:spTree>
    <p:extLst>
      <p:ext uri="{BB962C8B-B14F-4D97-AF65-F5344CB8AC3E}">
        <p14:creationId xmlns:p14="http://schemas.microsoft.com/office/powerpoint/2010/main" val="374232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http://bestclipartblog.com/32-farm-clip-art.html/farm-clip-art-3</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18</a:t>
            </a:fld>
            <a:endParaRPr lang="en-US"/>
          </a:p>
        </p:txBody>
      </p:sp>
    </p:spTree>
    <p:extLst>
      <p:ext uri="{BB962C8B-B14F-4D97-AF65-F5344CB8AC3E}">
        <p14:creationId xmlns:p14="http://schemas.microsoft.com/office/powerpoint/2010/main" val="280959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Picture:  http://www.oneillangusfarm.com/fall_female_bid_off.html</a:t>
            </a:r>
          </a:p>
          <a:p>
            <a:r>
              <a:rPr lang="en-US" dirty="0" smtClean="0"/>
              <a:t>Bad Picture:  http://www.gklivestock.com/sales.htm</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23</a:t>
            </a:fld>
            <a:endParaRPr lang="en-US"/>
          </a:p>
        </p:txBody>
      </p:sp>
    </p:spTree>
    <p:extLst>
      <p:ext uri="{BB962C8B-B14F-4D97-AF65-F5344CB8AC3E}">
        <p14:creationId xmlns:p14="http://schemas.microsoft.com/office/powerpoint/2010/main" val="2530665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http://www.oneillangusfarm.com/fall_female_bid_off.html</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24</a:t>
            </a:fld>
            <a:endParaRPr lang="en-US"/>
          </a:p>
        </p:txBody>
      </p:sp>
    </p:spTree>
    <p:extLst>
      <p:ext uri="{BB962C8B-B14F-4D97-AF65-F5344CB8AC3E}">
        <p14:creationId xmlns:p14="http://schemas.microsoft.com/office/powerpoint/2010/main" val="2994103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http://www.gklivestock.com/sales.htm</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25</a:t>
            </a:fld>
            <a:endParaRPr lang="en-US"/>
          </a:p>
        </p:txBody>
      </p:sp>
    </p:spTree>
    <p:extLst>
      <p:ext uri="{BB962C8B-B14F-4D97-AF65-F5344CB8AC3E}">
        <p14:creationId xmlns:p14="http://schemas.microsoft.com/office/powerpoint/2010/main" val="3429736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Bad Picture:  http://www.stclaudevetclinic.com/pages/simple-page3</a:t>
            </a:r>
          </a:p>
          <a:p>
            <a:r>
              <a:rPr lang="en-US" dirty="0" smtClean="0"/>
              <a:t>Good Picture:  http://www.steerplanet.com/bb/cattle-for-sale/group-of-show-steers-for-sale-in-ky-truck-headed-to-sd-and-ia-next-week/</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26</a:t>
            </a:fld>
            <a:endParaRPr lang="en-US"/>
          </a:p>
        </p:txBody>
      </p:sp>
    </p:spTree>
    <p:extLst>
      <p:ext uri="{BB962C8B-B14F-4D97-AF65-F5344CB8AC3E}">
        <p14:creationId xmlns:p14="http://schemas.microsoft.com/office/powerpoint/2010/main" val="766738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http://www.steerplanet.com/bb/cattle-for-sale/group-of-show-steers-for-sale-in-ky-truck-headed-to-sd-and-ia-next-week</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27</a:t>
            </a:fld>
            <a:endParaRPr lang="en-US"/>
          </a:p>
        </p:txBody>
      </p:sp>
    </p:spTree>
    <p:extLst>
      <p:ext uri="{BB962C8B-B14F-4D97-AF65-F5344CB8AC3E}">
        <p14:creationId xmlns:p14="http://schemas.microsoft.com/office/powerpoint/2010/main" val="1564294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http://www.stclaudevetclinic.com/pages/simple-page3</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28</a:t>
            </a:fld>
            <a:endParaRPr lang="en-US"/>
          </a:p>
        </p:txBody>
      </p:sp>
    </p:spTree>
    <p:extLst>
      <p:ext uri="{BB962C8B-B14F-4D97-AF65-F5344CB8AC3E}">
        <p14:creationId xmlns:p14="http://schemas.microsoft.com/office/powerpoint/2010/main" val="2089803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http://www.docstoc.com/docs/52995399/Parts-of-the-Beef-Steer</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29</a:t>
            </a:fld>
            <a:endParaRPr lang="en-US"/>
          </a:p>
        </p:txBody>
      </p:sp>
    </p:spTree>
    <p:extLst>
      <p:ext uri="{BB962C8B-B14F-4D97-AF65-F5344CB8AC3E}">
        <p14:creationId xmlns:p14="http://schemas.microsoft.com/office/powerpoint/2010/main" val="270450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http://www.sdstate.edu/ars/students/activities/judging/evaluation/upload/LivestockJudgingManual.pdf</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7</a:t>
            </a:fld>
            <a:endParaRPr lang="en-US"/>
          </a:p>
        </p:txBody>
      </p:sp>
    </p:spTree>
    <p:extLst>
      <p:ext uri="{BB962C8B-B14F-4D97-AF65-F5344CB8AC3E}">
        <p14:creationId xmlns:p14="http://schemas.microsoft.com/office/powerpoint/2010/main" val="3520497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http://www.docstoc.com/docs/52995399/Parts-of-the-Beef-Steer</a:t>
            </a:r>
          </a:p>
          <a:p>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30</a:t>
            </a:fld>
            <a:endParaRPr lang="en-US"/>
          </a:p>
        </p:txBody>
      </p:sp>
    </p:spTree>
    <p:extLst>
      <p:ext uri="{BB962C8B-B14F-4D97-AF65-F5344CB8AC3E}">
        <p14:creationId xmlns:p14="http://schemas.microsoft.com/office/powerpoint/2010/main" val="2085960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Bad</a:t>
            </a:r>
            <a:r>
              <a:rPr lang="en-US" baseline="0" dirty="0" smtClean="0"/>
              <a:t> Picture:  http://www.clemson.edu/edisto/beef/beef.htm</a:t>
            </a:r>
          </a:p>
          <a:p>
            <a:r>
              <a:rPr lang="en-US" baseline="0" dirty="0" smtClean="0"/>
              <a:t>Good Picture:  http://www.hobbsfarmscattle.com/</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32</a:t>
            </a:fld>
            <a:endParaRPr lang="en-US"/>
          </a:p>
        </p:txBody>
      </p:sp>
    </p:spTree>
    <p:extLst>
      <p:ext uri="{BB962C8B-B14F-4D97-AF65-F5344CB8AC3E}">
        <p14:creationId xmlns:p14="http://schemas.microsoft.com/office/powerpoint/2010/main" val="430550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http://www.hobbsfarmscattle.com/</a:t>
            </a:r>
          </a:p>
          <a:p>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33</a:t>
            </a:fld>
            <a:endParaRPr lang="en-US"/>
          </a:p>
        </p:txBody>
      </p:sp>
    </p:spTree>
    <p:extLst>
      <p:ext uri="{BB962C8B-B14F-4D97-AF65-F5344CB8AC3E}">
        <p14:creationId xmlns:p14="http://schemas.microsoft.com/office/powerpoint/2010/main" val="1496578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http://www.clemson.edu/edisto/beef/beef.htm</a:t>
            </a:r>
            <a:endParaRPr lang="en-US"/>
          </a:p>
        </p:txBody>
      </p:sp>
      <p:sp>
        <p:nvSpPr>
          <p:cNvPr id="4" name="Slide Number Placeholder 3"/>
          <p:cNvSpPr>
            <a:spLocks noGrp="1"/>
          </p:cNvSpPr>
          <p:nvPr>
            <p:ph type="sldNum" sz="quarter" idx="10"/>
          </p:nvPr>
        </p:nvSpPr>
        <p:spPr/>
        <p:txBody>
          <a:bodyPr/>
          <a:lstStyle/>
          <a:p>
            <a:fld id="{058633FF-489B-4068-A840-ED2133133DCA}" type="slidenum">
              <a:rPr lang="en-US" smtClean="0"/>
              <a:t>34</a:t>
            </a:fld>
            <a:endParaRPr lang="en-US"/>
          </a:p>
        </p:txBody>
      </p:sp>
    </p:spTree>
    <p:extLst>
      <p:ext uri="{BB962C8B-B14F-4D97-AF65-F5344CB8AC3E}">
        <p14:creationId xmlns:p14="http://schemas.microsoft.com/office/powerpoint/2010/main" val="3669759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http://www.brahman.com.au/technical_information/selection/structureAndLameness.html</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35</a:t>
            </a:fld>
            <a:endParaRPr lang="en-US"/>
          </a:p>
        </p:txBody>
      </p:sp>
    </p:spTree>
    <p:extLst>
      <p:ext uri="{BB962C8B-B14F-4D97-AF65-F5344CB8AC3E}">
        <p14:creationId xmlns:p14="http://schemas.microsoft.com/office/powerpoint/2010/main" val="2606907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http://www.brahman.com.au/technical_information/selection/structureAndLameness.html</a:t>
            </a:r>
          </a:p>
          <a:p>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36</a:t>
            </a:fld>
            <a:endParaRPr lang="en-US"/>
          </a:p>
        </p:txBody>
      </p:sp>
    </p:spTree>
    <p:extLst>
      <p:ext uri="{BB962C8B-B14F-4D97-AF65-F5344CB8AC3E}">
        <p14:creationId xmlns:p14="http://schemas.microsoft.com/office/powerpoint/2010/main" val="2100113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http://www.brahman.com.au/technical_information/selection/structureAndLameness.html</a:t>
            </a:r>
          </a:p>
          <a:p>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37</a:t>
            </a:fld>
            <a:endParaRPr lang="en-US"/>
          </a:p>
        </p:txBody>
      </p:sp>
    </p:spTree>
    <p:extLst>
      <p:ext uri="{BB962C8B-B14F-4D97-AF65-F5344CB8AC3E}">
        <p14:creationId xmlns:p14="http://schemas.microsoft.com/office/powerpoint/2010/main" val="42980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http://extension.uidaho.edu/</a:t>
            </a:r>
            <a:r>
              <a:rPr lang="en-US" dirty="0" err="1" smtClean="0"/>
              <a:t>blaine</a:t>
            </a:r>
            <a:r>
              <a:rPr lang="en-US" dirty="0" smtClean="0"/>
              <a:t>/</a:t>
            </a:r>
            <a:r>
              <a:rPr lang="en-US" dirty="0" err="1" smtClean="0"/>
              <a:t>Cindy’s%Articles</a:t>
            </a:r>
            <a:r>
              <a:rPr lang="en-US" dirty="0" smtClean="0"/>
              <a:t>/Judging%20Beef%20Cattle%20101[1].pdf</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8</a:t>
            </a:fld>
            <a:endParaRPr lang="en-US"/>
          </a:p>
        </p:txBody>
      </p:sp>
    </p:spTree>
    <p:extLst>
      <p:ext uri="{BB962C8B-B14F-4D97-AF65-F5344CB8AC3E}">
        <p14:creationId xmlns:p14="http://schemas.microsoft.com/office/powerpoint/2010/main" val="185897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http://www.bar5.com/animals/bulls/salerika.htm</a:t>
            </a:r>
          </a:p>
        </p:txBody>
      </p:sp>
      <p:sp>
        <p:nvSpPr>
          <p:cNvPr id="4" name="Slide Number Placeholder 3"/>
          <p:cNvSpPr>
            <a:spLocks noGrp="1"/>
          </p:cNvSpPr>
          <p:nvPr>
            <p:ph type="sldNum" sz="quarter" idx="10"/>
          </p:nvPr>
        </p:nvSpPr>
        <p:spPr/>
        <p:txBody>
          <a:bodyPr/>
          <a:lstStyle/>
          <a:p>
            <a:fld id="{058633FF-489B-4068-A840-ED2133133DCA}" type="slidenum">
              <a:rPr lang="en-US" smtClean="0"/>
              <a:t>9</a:t>
            </a:fld>
            <a:endParaRPr lang="en-US"/>
          </a:p>
        </p:txBody>
      </p:sp>
    </p:spTree>
    <p:extLst>
      <p:ext uri="{BB962C8B-B14F-4D97-AF65-F5344CB8AC3E}">
        <p14:creationId xmlns:p14="http://schemas.microsoft.com/office/powerpoint/2010/main" val="352047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on the left:  http://www.musclechemistry.com/upload/female-fitness-bodybuilding-31304-skinny-beef.html</a:t>
            </a:r>
          </a:p>
          <a:p>
            <a:r>
              <a:rPr lang="en-US" baseline="0" dirty="0" smtClean="0"/>
              <a:t>Picture on the right:  http://absbeef.wordpress.com/tag/beef-cattle/</a:t>
            </a:r>
          </a:p>
        </p:txBody>
      </p:sp>
      <p:sp>
        <p:nvSpPr>
          <p:cNvPr id="4" name="Slide Number Placeholder 3"/>
          <p:cNvSpPr>
            <a:spLocks noGrp="1"/>
          </p:cNvSpPr>
          <p:nvPr>
            <p:ph type="sldNum" sz="quarter" idx="10"/>
          </p:nvPr>
        </p:nvSpPr>
        <p:spPr/>
        <p:txBody>
          <a:bodyPr/>
          <a:lstStyle/>
          <a:p>
            <a:fld id="{058633FF-489B-4068-A840-ED2133133DCA}" type="slidenum">
              <a:rPr lang="en-US" smtClean="0"/>
              <a:t>10</a:t>
            </a:fld>
            <a:endParaRPr lang="en-US"/>
          </a:p>
        </p:txBody>
      </p:sp>
    </p:spTree>
    <p:extLst>
      <p:ext uri="{BB962C8B-B14F-4D97-AF65-F5344CB8AC3E}">
        <p14:creationId xmlns:p14="http://schemas.microsoft.com/office/powerpoint/2010/main" val="155894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http://absbeef.wordpress.com/tag/beef-cattle/</a:t>
            </a:r>
          </a:p>
          <a:p>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11</a:t>
            </a:fld>
            <a:endParaRPr lang="en-US"/>
          </a:p>
        </p:txBody>
      </p:sp>
    </p:spTree>
    <p:extLst>
      <p:ext uri="{BB962C8B-B14F-4D97-AF65-F5344CB8AC3E}">
        <p14:creationId xmlns:p14="http://schemas.microsoft.com/office/powerpoint/2010/main" val="63624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http://www.musclechemistry.com/upload/female-fitness-bodybuilding-31304-skinny-beef.html</a:t>
            </a:r>
          </a:p>
          <a:p>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12</a:t>
            </a:fld>
            <a:endParaRPr lang="en-US"/>
          </a:p>
        </p:txBody>
      </p:sp>
    </p:spTree>
    <p:extLst>
      <p:ext uri="{BB962C8B-B14F-4D97-AF65-F5344CB8AC3E}">
        <p14:creationId xmlns:p14="http://schemas.microsoft.com/office/powerpoint/2010/main" val="260211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on the left:  http://www.musclechemistry.com/upload/female-fitness-bodybuilding-31304-skinny-beef.html</a:t>
            </a:r>
          </a:p>
          <a:p>
            <a:r>
              <a:rPr lang="en-US" dirty="0" smtClean="0"/>
              <a:t>Picture on the right:  http://absbeef.wordpress.com/tag/beef-cattle/</a:t>
            </a:r>
          </a:p>
          <a:p>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13</a:t>
            </a:fld>
            <a:endParaRPr lang="en-US"/>
          </a:p>
        </p:txBody>
      </p:sp>
    </p:spTree>
    <p:extLst>
      <p:ext uri="{BB962C8B-B14F-4D97-AF65-F5344CB8AC3E}">
        <p14:creationId xmlns:p14="http://schemas.microsoft.com/office/powerpoint/2010/main" val="1033737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http://www.advantagecattle.com/ACSassociates/Twinoaks/herdsire1916.htm</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14</a:t>
            </a:fld>
            <a:endParaRPr lang="en-US"/>
          </a:p>
        </p:txBody>
      </p:sp>
    </p:spTree>
    <p:extLst>
      <p:ext uri="{BB962C8B-B14F-4D97-AF65-F5344CB8AC3E}">
        <p14:creationId xmlns:p14="http://schemas.microsoft.com/office/powerpoint/2010/main" val="361424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585077A-6147-4D96-AB77-3B8A789AD25B}" type="datetimeFigureOut">
              <a:rPr lang="en-US" smtClean="0"/>
              <a:t>9/15/2013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941E4B8-A6F0-4BE2-99A2-C40D3ED95F6D}"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85077A-6147-4D96-AB77-3B8A789AD25B}" type="datetimeFigureOut">
              <a:rPr lang="en-US" smtClean="0"/>
              <a:t>9/15/2013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41E4B8-A6F0-4BE2-99A2-C40D3ED95F6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85077A-6147-4D96-AB77-3B8A789AD25B}" type="datetimeFigureOut">
              <a:rPr lang="en-US" smtClean="0"/>
              <a:t>9/15/2013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41E4B8-A6F0-4BE2-99A2-C40D3ED95F6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85077A-6147-4D96-AB77-3B8A789AD25B}" type="datetimeFigureOut">
              <a:rPr lang="en-US" smtClean="0"/>
              <a:t>9/15/2013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41E4B8-A6F0-4BE2-99A2-C40D3ED95F6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585077A-6147-4D96-AB77-3B8A789AD25B}" type="datetimeFigureOut">
              <a:rPr lang="en-US" smtClean="0"/>
              <a:t>9/15/2013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41E4B8-A6F0-4BE2-99A2-C40D3ED95F6D}"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85077A-6147-4D96-AB77-3B8A789AD25B}" type="datetimeFigureOut">
              <a:rPr lang="en-US" smtClean="0"/>
              <a:t>9/15/2013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41E4B8-A6F0-4BE2-99A2-C40D3ED95F6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585077A-6147-4D96-AB77-3B8A789AD25B}" type="datetimeFigureOut">
              <a:rPr lang="en-US" smtClean="0"/>
              <a:t>9/15/2013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941E4B8-A6F0-4BE2-99A2-C40D3ED95F6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585077A-6147-4D96-AB77-3B8A789AD25B}" type="datetimeFigureOut">
              <a:rPr lang="en-US" smtClean="0"/>
              <a:t>9/15/2013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941E4B8-A6F0-4BE2-99A2-C40D3ED95F6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585077A-6147-4D96-AB77-3B8A789AD25B}" type="datetimeFigureOut">
              <a:rPr lang="en-US" smtClean="0"/>
              <a:t>9/15/2013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941E4B8-A6F0-4BE2-99A2-C40D3ED95F6D}"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85077A-6147-4D96-AB77-3B8A789AD25B}" type="datetimeFigureOut">
              <a:rPr lang="en-US" smtClean="0"/>
              <a:t>9/15/2013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41E4B8-A6F0-4BE2-99A2-C40D3ED95F6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585077A-6147-4D96-AB77-3B8A789AD25B}" type="datetimeFigureOut">
              <a:rPr lang="en-US" smtClean="0"/>
              <a:t>9/15/2013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41E4B8-A6F0-4BE2-99A2-C40D3ED95F6D}"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585077A-6147-4D96-AB77-3B8A789AD25B}" type="datetimeFigureOut">
              <a:rPr lang="en-US" smtClean="0"/>
              <a:t>9/15/2013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941E4B8-A6F0-4BE2-99A2-C40D3ED95F6D}"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6.xml"/></Relationships>
</file>

<file path=ppt/slides/_rels/slide10.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slide" Target="slide11.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6.xml"/><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slide" Target="slide2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9.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6.xml"/><Relationship Id="rId4"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6.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9.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21.xml"/></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Layout" Target="../slideLayouts/slideLayout2.xml"/><Relationship Id="rId1" Type="http://schemas.openxmlformats.org/officeDocument/2006/relationships/video" Target="http://www.youtube.com/v/fsvxHZbyRps?version=3&amp;hl=en_US&amp;rel=0" TargetMode="External"/><Relationship Id="rId5" Type="http://schemas.openxmlformats.org/officeDocument/2006/relationships/image" Target="../media/image3.png"/><Relationship Id="rId4" Type="http://schemas.openxmlformats.org/officeDocument/2006/relationships/slide" Target="slide6.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24.xml"/><Relationship Id="rId7" Type="http://schemas.openxmlformats.org/officeDocument/2006/relationships/slide" Target="slide2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slide" Target="slide25.xml"/><Relationship Id="rId4" Type="http://schemas.openxmlformats.org/officeDocument/2006/relationships/image" Target="../media/image16.jpeg"/><Relationship Id="rId9" Type="http://schemas.openxmlformats.org/officeDocument/2006/relationships/slide" Target="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6.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28.xml"/><Relationship Id="rId7" Type="http://schemas.openxmlformats.org/officeDocument/2006/relationships/slide" Target="slide2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slide" Target="slide27.xml"/><Relationship Id="rId4" Type="http://schemas.openxmlformats.org/officeDocument/2006/relationships/image" Target="../media/image20.jpeg"/><Relationship Id="rId9" Type="http://schemas.openxmlformats.org/officeDocument/2006/relationships/slide" Target="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6.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24.png"/><Relationship Id="rId7"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31.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6.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34.xml"/><Relationship Id="rId7" Type="http://schemas.openxmlformats.org/officeDocument/2006/relationships/slide" Target="slide2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slide" Target="slide33.xml"/><Relationship Id="rId4" Type="http://schemas.openxmlformats.org/officeDocument/2006/relationships/image" Target="../media/image26.jpeg"/><Relationship Id="rId9" Type="http://schemas.openxmlformats.org/officeDocument/2006/relationships/slide" Target="slide2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35.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35.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36.xml"/><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slide" Target="slide37.xml"/><Relationship Id="rId10" Type="http://schemas.openxmlformats.org/officeDocument/2006/relationships/slide" Target="slide21.xml"/><Relationship Id="rId4" Type="http://schemas.openxmlformats.org/officeDocument/2006/relationships/image" Target="../media/image31.jpeg"/><Relationship Id="rId9" Type="http://schemas.openxmlformats.org/officeDocument/2006/relationships/slide" Target="slide6.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6.xml"/><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8" Type="http://schemas.openxmlformats.org/officeDocument/2006/relationships/hyperlink" Target="http://www.oneillangusfarm.com/fall_female_bid_off.html" TargetMode="External"/><Relationship Id="rId13" Type="http://schemas.openxmlformats.org/officeDocument/2006/relationships/hyperlink" Target="http://www.clemson.edu/edisto/beef/beef.htm" TargetMode="External"/><Relationship Id="rId18" Type="http://schemas.openxmlformats.org/officeDocument/2006/relationships/slide" Target="slide39.xml"/><Relationship Id="rId3" Type="http://schemas.openxmlformats.org/officeDocument/2006/relationships/hyperlink" Target="http://extension.uidaho.edu/blaine/Cindy&#8217;s%25Articles/Judging%20Beef%20Cattle%20101%5b1%5d.pdf" TargetMode="External"/><Relationship Id="rId7" Type="http://schemas.openxmlformats.org/officeDocument/2006/relationships/hyperlink" Target="http://www.advantagecattle.com/ACSassociates/Twinoaks/herdsire1916.htm" TargetMode="External"/><Relationship Id="rId12" Type="http://schemas.openxmlformats.org/officeDocument/2006/relationships/hyperlink" Target="http://www.docstoc.com/docs/52995399/Parts-of-the-Beef-Steer" TargetMode="External"/><Relationship Id="rId17" Type="http://schemas.openxmlformats.org/officeDocument/2006/relationships/hyperlink" Target="http://www.youtube.com/watch?v=GCLMVW522X8" TargetMode="External"/><Relationship Id="rId2" Type="http://schemas.openxmlformats.org/officeDocument/2006/relationships/hyperlink" Target="http://www.sdstate.edu/ars/students/activities/judging/evaluation/upload/LivestockJudgingManual.pdf" TargetMode="External"/><Relationship Id="rId16" Type="http://schemas.openxmlformats.org/officeDocument/2006/relationships/hyperlink" Target="http://bestclipartblog.com/32-farm-clip-art.html/farm-clip-art-3" TargetMode="Externa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hyperlink" Target="http://absbeef.wordpress.com/tag/beef-cattle/" TargetMode="External"/><Relationship Id="rId11" Type="http://schemas.openxmlformats.org/officeDocument/2006/relationships/hyperlink" Target="http://www.steerplanet.com/bb/cattle-for-sale/group-of-show-steers-for-sale-in-ky-truck-headed-to-sd-and-ia-next-week/" TargetMode="External"/><Relationship Id="rId5" Type="http://schemas.openxmlformats.org/officeDocument/2006/relationships/hyperlink" Target="http://www.musclechemistry.com/upload/female-fitness-bodybuilding-31304-skinny-beef.html" TargetMode="External"/><Relationship Id="rId15" Type="http://schemas.openxmlformats.org/officeDocument/2006/relationships/hyperlink" Target="http://www.brahman.com.au/technical_information/selection/structureAndLameness.html" TargetMode="External"/><Relationship Id="rId10" Type="http://schemas.openxmlformats.org/officeDocument/2006/relationships/hyperlink" Target="http://www.stclaudevetclinic.com/pages/simple-page3" TargetMode="External"/><Relationship Id="rId19" Type="http://schemas.openxmlformats.org/officeDocument/2006/relationships/slide" Target="slide6.xml"/><Relationship Id="rId4" Type="http://schemas.openxmlformats.org/officeDocument/2006/relationships/hyperlink" Target="http://www.bar5.com/animals/bulls/salerika.htm" TargetMode="External"/><Relationship Id="rId9" Type="http://schemas.openxmlformats.org/officeDocument/2006/relationships/hyperlink" Target="http://www.gklivestock.com/sales.htm" TargetMode="External"/><Relationship Id="rId14" Type="http://schemas.openxmlformats.org/officeDocument/2006/relationships/hyperlink" Target="http://www.hobbsfarmscattle.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www.youtube.com/v/GCLMVW522X8?version=3&amp;hl=en_US&amp;rel=0"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7.xml"/><Relationship Id="rId7" Type="http://schemas.openxmlformats.org/officeDocument/2006/relationships/slide" Target="slide15.xml"/><Relationship Id="rId12"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38.xml"/><Relationship Id="rId5" Type="http://schemas.openxmlformats.org/officeDocument/2006/relationships/slide" Target="slide9.xml"/><Relationship Id="rId10" Type="http://schemas.openxmlformats.org/officeDocument/2006/relationships/slide" Target="slide22.xml"/><Relationship Id="rId4" Type="http://schemas.openxmlformats.org/officeDocument/2006/relationships/slide" Target="slide8.xml"/><Relationship Id="rId9" Type="http://schemas.openxmlformats.org/officeDocument/2006/relationships/slide" Target="slide2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2800" y="1653309"/>
            <a:ext cx="8074646" cy="923330"/>
          </a:xfrm>
          <a:prstGeom prst="rect">
            <a:avLst/>
          </a:prstGeom>
          <a:noFill/>
        </p:spPr>
        <p:txBody>
          <a:bodyPr wrap="none" lIns="91440" tIns="45720" rIns="91440" bIns="45720">
            <a:prstTxWarp prst="textArchUp">
              <a:avLst/>
            </a:prstTxWarp>
            <a:spAutoFit/>
          </a:bodyPr>
          <a:lstStyle/>
          <a:p>
            <a:pPr algn="ctr"/>
            <a:r>
              <a:rPr lang="en-US" sz="5400" b="1" cap="none" spc="0" dirty="0" smtClean="0">
                <a:ln w="1905"/>
                <a:solidFill>
                  <a:schemeClr val="bg2">
                    <a:lumMod val="90000"/>
                  </a:schemeClr>
                </a:solidFill>
                <a:effectLst>
                  <a:innerShdw blurRad="69850" dist="43180" dir="5400000">
                    <a:srgbClr val="000000">
                      <a:alpha val="65000"/>
                    </a:srgbClr>
                  </a:innerShdw>
                </a:effectLst>
                <a:latin typeface="Berlin Sans FB Demi" pitchFamily="34" charset="0"/>
              </a:rPr>
              <a:t>Judging Beef Cattle</a:t>
            </a:r>
            <a:endParaRPr lang="en-US" sz="5400" b="1" cap="none" spc="0" dirty="0">
              <a:ln w="1905"/>
              <a:solidFill>
                <a:schemeClr val="bg2">
                  <a:lumMod val="90000"/>
                </a:schemeClr>
              </a:solidFill>
              <a:effectLst>
                <a:innerShdw blurRad="69850" dist="43180" dir="5400000">
                  <a:srgbClr val="000000">
                    <a:alpha val="65000"/>
                  </a:srgbClr>
                </a:innerShdw>
              </a:effectLst>
              <a:latin typeface="Berlin Sans FB Demi"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19400" y="2599730"/>
            <a:ext cx="3581400" cy="2390585"/>
          </a:xfrm>
          <a:prstGeom prst="rect">
            <a:avLst/>
          </a:prstGeom>
          <a:noFill/>
          <a:ln w="57150">
            <a:solidFill>
              <a:schemeClr val="bg2">
                <a:lumMod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ction Button: Custom 1">
            <a:hlinkClick r:id="" action="ppaction://hlinkshowjump?jump=nextslide" highlightClick="1"/>
          </p:cNvPr>
          <p:cNvSpPr/>
          <p:nvPr/>
        </p:nvSpPr>
        <p:spPr>
          <a:xfrm>
            <a:off x="1600200" y="5715000"/>
            <a:ext cx="2286000"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Teacher</a:t>
            </a:r>
            <a:endParaRPr lang="en-US" sz="4000" dirty="0"/>
          </a:p>
        </p:txBody>
      </p:sp>
      <p:sp>
        <p:nvSpPr>
          <p:cNvPr id="6" name="Action Button: Custom 5">
            <a:hlinkClick r:id="rId4" action="ppaction://hlinksldjump" highlightClick="1"/>
          </p:cNvPr>
          <p:cNvSpPr/>
          <p:nvPr/>
        </p:nvSpPr>
        <p:spPr>
          <a:xfrm>
            <a:off x="6248400" y="5715000"/>
            <a:ext cx="2286000"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Student</a:t>
            </a:r>
            <a:endParaRPr lang="en-US" sz="4000" dirty="0"/>
          </a:p>
        </p:txBody>
      </p:sp>
    </p:spTree>
    <p:extLst>
      <p:ext uri="{BB962C8B-B14F-4D97-AF65-F5344CB8AC3E}">
        <p14:creationId xmlns:p14="http://schemas.microsoft.com/office/powerpoint/2010/main" val="3326542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498080" cy="1143000"/>
          </a:xfrm>
        </p:spPr>
        <p:txBody>
          <a:bodyPr>
            <a:normAutofit/>
          </a:bodyPr>
          <a:lstStyle/>
          <a:p>
            <a:r>
              <a:rPr lang="en-US" sz="3600" dirty="0" smtClean="0"/>
              <a:t>APPLY WHAT YOU JUST LEARNED!</a:t>
            </a:r>
            <a:endParaRPr lang="en-US" sz="3600" dirty="0"/>
          </a:p>
        </p:txBody>
      </p:sp>
      <p:sp>
        <p:nvSpPr>
          <p:cNvPr id="4" name="TextBox 3"/>
          <p:cNvSpPr txBox="1"/>
          <p:nvPr/>
        </p:nvSpPr>
        <p:spPr>
          <a:xfrm>
            <a:off x="1371600" y="2057400"/>
            <a:ext cx="7086600" cy="369332"/>
          </a:xfrm>
          <a:prstGeom prst="rect">
            <a:avLst/>
          </a:prstGeom>
          <a:noFill/>
        </p:spPr>
        <p:txBody>
          <a:bodyPr wrap="square" rtlCol="0">
            <a:spAutoFit/>
          </a:bodyPr>
          <a:lstStyle/>
          <a:p>
            <a:r>
              <a:rPr lang="en-US" dirty="0" smtClean="0"/>
              <a:t>Click on the picture that shows the correct muscling.</a:t>
            </a:r>
            <a:endParaRPr lang="en-US" dirty="0"/>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400" y="3124200"/>
            <a:ext cx="2667000" cy="1973580"/>
          </a:xfrm>
          <a:prstGeom prst="rect">
            <a:avLst/>
          </a:prstGeom>
        </p:spPr>
      </p:pic>
      <p:pic>
        <p:nvPicPr>
          <p:cNvPr id="6" name="Picture 5">
            <a:hlinkClick r:id="rId5" action="ppaction://hlinksldjump"/>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05400" y="3135745"/>
            <a:ext cx="2967572" cy="1973580"/>
          </a:xfrm>
          <a:prstGeom prst="rect">
            <a:avLst/>
          </a:prstGeom>
        </p:spPr>
      </p:pic>
      <p:sp>
        <p:nvSpPr>
          <p:cNvPr id="12" name="Action Button: Back or Previous 11">
            <a:hlinkClick r:id="" action="ppaction://hlinkshowjump?jump=previousslide" highlightClick="1"/>
          </p:cNvPr>
          <p:cNvSpPr/>
          <p:nvPr/>
        </p:nvSpPr>
        <p:spPr>
          <a:xfrm>
            <a:off x="168322" y="29889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7" action="ppaction://hlinksldjump" highlightClick="1"/>
          </p:cNvPr>
          <p:cNvSpPr/>
          <p:nvPr/>
        </p:nvSpPr>
        <p:spPr>
          <a:xfrm>
            <a:off x="168322" y="380619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Help 13">
            <a:hlinkClick r:id="rId8" action="ppaction://hlinksldjump" highlightClick="1"/>
          </p:cNvPr>
          <p:cNvSpPr/>
          <p:nvPr/>
        </p:nvSpPr>
        <p:spPr>
          <a:xfrm>
            <a:off x="168322" y="4578824"/>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279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CORRECT!</a:t>
            </a:r>
            <a:endParaRPr lang="en-US" dirty="0"/>
          </a:p>
        </p:txBody>
      </p:sp>
      <p:sp>
        <p:nvSpPr>
          <p:cNvPr id="4" name="TextBox 3"/>
          <p:cNvSpPr txBox="1"/>
          <p:nvPr/>
        </p:nvSpPr>
        <p:spPr>
          <a:xfrm>
            <a:off x="1828800" y="2057400"/>
            <a:ext cx="6477000" cy="461665"/>
          </a:xfrm>
          <a:prstGeom prst="rect">
            <a:avLst/>
          </a:prstGeom>
          <a:noFill/>
        </p:spPr>
        <p:txBody>
          <a:bodyPr wrap="square" rtlCol="0">
            <a:spAutoFit/>
          </a:bodyPr>
          <a:lstStyle/>
          <a:p>
            <a:pPr algn="ctr"/>
            <a:r>
              <a:rPr lang="en-US" sz="2400" dirty="0" smtClean="0"/>
              <a:t>This is a cow with an example of correct muscling.</a:t>
            </a:r>
            <a:endParaRPr lang="en-US" sz="2400" dirty="0"/>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05200" y="2971800"/>
            <a:ext cx="2962275"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ction Button: Forward or Next 9">
            <a:hlinkClick r:id="rId4" action="ppaction://hlinksldjump"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5"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elp 11">
            <a:hlinkClick r:id="rId6" action="ppaction://hlinksldjump" highlightClick="1"/>
          </p:cNvPr>
          <p:cNvSpPr/>
          <p:nvPr/>
        </p:nvSpPr>
        <p:spPr>
          <a:xfrm>
            <a:off x="177421" y="45378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411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GOOD TRY!</a:t>
            </a:r>
            <a:endParaRPr lang="en-US" dirty="0"/>
          </a:p>
        </p:txBody>
      </p:sp>
      <p:sp>
        <p:nvSpPr>
          <p:cNvPr id="4" name="TextBox 3"/>
          <p:cNvSpPr txBox="1"/>
          <p:nvPr/>
        </p:nvSpPr>
        <p:spPr>
          <a:xfrm>
            <a:off x="1905000" y="1981200"/>
            <a:ext cx="6172200" cy="923330"/>
          </a:xfrm>
          <a:prstGeom prst="rect">
            <a:avLst/>
          </a:prstGeom>
          <a:noFill/>
        </p:spPr>
        <p:txBody>
          <a:bodyPr wrap="square" rtlCol="0">
            <a:spAutoFit/>
          </a:bodyPr>
          <a:lstStyle/>
          <a:p>
            <a:pPr algn="ctr"/>
            <a:r>
              <a:rPr lang="en-US" dirty="0" smtClean="0"/>
              <a:t>This is not a correct example because you can see the rips in this animal.  You don’t want to see the ribs in a beef animal because this means they are not putting on enough weight.</a:t>
            </a:r>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6012" y="3124200"/>
            <a:ext cx="267017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flipV="1">
            <a:off x="4991099" y="4267200"/>
            <a:ext cx="1790701" cy="228600"/>
          </a:xfrm>
          <a:prstGeom prst="straightConnector1">
            <a:avLst/>
          </a:prstGeom>
          <a:ln w="5715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77182" y="4267200"/>
            <a:ext cx="1219200" cy="369332"/>
          </a:xfrm>
          <a:prstGeom prst="rect">
            <a:avLst/>
          </a:prstGeom>
          <a:noFill/>
        </p:spPr>
        <p:txBody>
          <a:bodyPr wrap="square" rtlCol="0">
            <a:spAutoFit/>
          </a:bodyPr>
          <a:lstStyle/>
          <a:p>
            <a:r>
              <a:rPr lang="en-US" dirty="0" smtClean="0"/>
              <a:t>ribs</a:t>
            </a:r>
            <a:endParaRPr lang="en-US" dirty="0"/>
          </a:p>
        </p:txBody>
      </p:sp>
      <p:sp>
        <p:nvSpPr>
          <p:cNvPr id="5" name="Action Button: Custom 4">
            <a:hlinkClick r:id="rId4" action="ppaction://hlinksldjump" highlightClick="1"/>
          </p:cNvPr>
          <p:cNvSpPr/>
          <p:nvPr/>
        </p:nvSpPr>
        <p:spPr>
          <a:xfrm>
            <a:off x="4991100" y="5715000"/>
            <a:ext cx="3733800"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Go Back To Question</a:t>
            </a:r>
            <a:endParaRPr lang="en-US" sz="2800" dirty="0"/>
          </a:p>
        </p:txBody>
      </p:sp>
    </p:spTree>
    <p:extLst>
      <p:ext uri="{BB962C8B-B14F-4D97-AF65-F5344CB8AC3E}">
        <p14:creationId xmlns:p14="http://schemas.microsoft.com/office/powerpoint/2010/main" val="1545990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APPLY WHAT YOU JUST LEARNED!</a:t>
            </a:r>
            <a:endParaRPr lang="en-US" sz="3600"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2057399"/>
            <a:ext cx="71389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28800" y="3124200"/>
            <a:ext cx="267017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57800" y="3124200"/>
            <a:ext cx="2962275"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6400800" y="4343400"/>
            <a:ext cx="76200" cy="1219200"/>
          </a:xfrm>
          <a:prstGeom prst="straightConnector1">
            <a:avLst/>
          </a:prstGeom>
          <a:ln w="5715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48300" y="5486400"/>
            <a:ext cx="2057400" cy="646331"/>
          </a:xfrm>
          <a:prstGeom prst="rect">
            <a:avLst/>
          </a:prstGeom>
          <a:noFill/>
        </p:spPr>
        <p:txBody>
          <a:bodyPr wrap="square" rtlCol="0">
            <a:spAutoFit/>
          </a:bodyPr>
          <a:lstStyle/>
          <a:p>
            <a:r>
              <a:rPr lang="en-US" dirty="0" smtClean="0"/>
              <a:t>You should have chosen this picture.</a:t>
            </a:r>
            <a:endParaRPr lang="en-US" dirty="0"/>
          </a:p>
        </p:txBody>
      </p:sp>
      <p:sp>
        <p:nvSpPr>
          <p:cNvPr id="9" name="Action Button: Forward or Next 8">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6"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elp 10">
            <a:hlinkClick r:id="rId7" action="ppaction://hlinksldjump" highlightClick="1"/>
          </p:cNvPr>
          <p:cNvSpPr/>
          <p:nvPr/>
        </p:nvSpPr>
        <p:spPr>
          <a:xfrm>
            <a:off x="177421" y="45378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545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Volume</a:t>
            </a:r>
            <a:endParaRPr lang="en-US" dirty="0"/>
          </a:p>
        </p:txBody>
      </p:sp>
      <p:sp>
        <p:nvSpPr>
          <p:cNvPr id="3" name="Content Placeholder 2"/>
          <p:cNvSpPr>
            <a:spLocks noGrp="1"/>
          </p:cNvSpPr>
          <p:nvPr>
            <p:ph idx="1"/>
          </p:nvPr>
        </p:nvSpPr>
        <p:spPr/>
        <p:txBody>
          <a:bodyPr>
            <a:normAutofit/>
          </a:bodyPr>
          <a:lstStyle/>
          <a:p>
            <a:r>
              <a:rPr lang="en-US" sz="2400" dirty="0" smtClean="0"/>
              <a:t>In able to be the best performers, beef cattle need to be deep bodied and have a wide chest floor.  These characteristics describe an animal that can eat large amounts of feed.  This is an example of what these characteristics look like.</a:t>
            </a:r>
            <a:endParaRPr lang="en-US" sz="2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71800" y="3429000"/>
            <a:ext cx="3933825" cy="2760579"/>
          </a:xfrm>
          <a:prstGeom prst="rect">
            <a:avLst/>
          </a:prstGeom>
        </p:spPr>
      </p:pic>
      <p:cxnSp>
        <p:nvCxnSpPr>
          <p:cNvPr id="6" name="Straight Arrow Connector 5"/>
          <p:cNvCxnSpPr/>
          <p:nvPr/>
        </p:nvCxnSpPr>
        <p:spPr>
          <a:xfrm>
            <a:off x="2590800" y="4495800"/>
            <a:ext cx="1524000" cy="533400"/>
          </a:xfrm>
          <a:prstGeom prst="straightConnector1">
            <a:avLst/>
          </a:prstGeom>
          <a:ln w="5715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72491" y="4116169"/>
            <a:ext cx="1371600" cy="646331"/>
          </a:xfrm>
          <a:prstGeom prst="rect">
            <a:avLst/>
          </a:prstGeom>
          <a:noFill/>
        </p:spPr>
        <p:txBody>
          <a:bodyPr wrap="square" rtlCol="0">
            <a:spAutoFit/>
          </a:bodyPr>
          <a:lstStyle/>
          <a:p>
            <a:r>
              <a:rPr lang="en-US" dirty="0"/>
              <a:t>w</a:t>
            </a:r>
            <a:r>
              <a:rPr lang="en-US" dirty="0" smtClean="0"/>
              <a:t>ide chest floor</a:t>
            </a:r>
            <a:endParaRPr lang="en-US" dirty="0"/>
          </a:p>
        </p:txBody>
      </p:sp>
      <p:cxnSp>
        <p:nvCxnSpPr>
          <p:cNvPr id="9" name="Straight Arrow Connector 8"/>
          <p:cNvCxnSpPr/>
          <p:nvPr/>
        </p:nvCxnSpPr>
        <p:spPr>
          <a:xfrm flipV="1">
            <a:off x="4800600" y="5029200"/>
            <a:ext cx="228600" cy="1295400"/>
          </a:xfrm>
          <a:prstGeom prst="straightConnector1">
            <a:avLst/>
          </a:prstGeom>
          <a:ln w="5715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38612" y="6294582"/>
            <a:ext cx="1600200" cy="369332"/>
          </a:xfrm>
          <a:prstGeom prst="rect">
            <a:avLst/>
          </a:prstGeom>
          <a:noFill/>
        </p:spPr>
        <p:txBody>
          <a:bodyPr wrap="square" rtlCol="0">
            <a:spAutoFit/>
          </a:bodyPr>
          <a:lstStyle/>
          <a:p>
            <a:r>
              <a:rPr lang="en-US" dirty="0"/>
              <a:t>d</a:t>
            </a:r>
            <a:r>
              <a:rPr lang="en-US" dirty="0" smtClean="0"/>
              <a:t>eep body</a:t>
            </a:r>
            <a:endParaRPr lang="en-US" dirty="0"/>
          </a:p>
        </p:txBody>
      </p:sp>
      <p:sp>
        <p:nvSpPr>
          <p:cNvPr id="10" name="Action Button: Forward or Next 9">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rId4" action="ppaction://hlinksldjump" highlightClick="1"/>
          </p:cNvPr>
          <p:cNvSpPr/>
          <p:nvPr/>
        </p:nvSpPr>
        <p:spPr>
          <a:xfrm>
            <a:off x="168322" y="35985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5" action="ppaction://hlinksldjump" highlightClick="1"/>
          </p:cNvPr>
          <p:cNvSpPr/>
          <p:nvPr/>
        </p:nvSpPr>
        <p:spPr>
          <a:xfrm>
            <a:off x="168322" y="4385654"/>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Help 13">
            <a:hlinkClick r:id="rId6" action="ppaction://hlinksldjump" highlightClick="1"/>
          </p:cNvPr>
          <p:cNvSpPr/>
          <p:nvPr/>
        </p:nvSpPr>
        <p:spPr>
          <a:xfrm>
            <a:off x="168322" y="51474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95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Structure</a:t>
            </a:r>
            <a:endParaRPr lang="en-US" dirty="0"/>
          </a:p>
        </p:txBody>
      </p:sp>
      <p:sp>
        <p:nvSpPr>
          <p:cNvPr id="3" name="Content Placeholder 2"/>
          <p:cNvSpPr>
            <a:spLocks noGrp="1"/>
          </p:cNvSpPr>
          <p:nvPr>
            <p:ph idx="1"/>
          </p:nvPr>
        </p:nvSpPr>
        <p:spPr>
          <a:xfrm>
            <a:off x="1435608" y="1447800"/>
            <a:ext cx="6946392" cy="4800600"/>
          </a:xfrm>
        </p:spPr>
        <p:txBody>
          <a:bodyPr>
            <a:normAutofit/>
          </a:bodyPr>
          <a:lstStyle/>
          <a:p>
            <a:r>
              <a:rPr lang="en-US" sz="2000" dirty="0" smtClean="0"/>
              <a:t>Leg and feet placement is also very important in the production of beef cattle.  Cattle can have front and rear problems with their feet and legs.  Study this diagram of different types of rear leg placement.</a:t>
            </a:r>
            <a:endParaRPr lang="en-US" sz="2000" dirty="0"/>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22" t="3559" r="6967" b="6951"/>
          <a:stretch/>
        </p:blipFill>
        <p:spPr bwMode="auto">
          <a:xfrm>
            <a:off x="3338945" y="2794000"/>
            <a:ext cx="3269673"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81200" y="3583816"/>
            <a:ext cx="1295400" cy="646331"/>
          </a:xfrm>
          <a:prstGeom prst="rect">
            <a:avLst/>
          </a:prstGeom>
          <a:noFill/>
        </p:spPr>
        <p:txBody>
          <a:bodyPr wrap="square" rtlCol="0">
            <a:spAutoFit/>
          </a:bodyPr>
          <a:lstStyle/>
          <a:p>
            <a:r>
              <a:rPr lang="en-US" dirty="0" smtClean="0"/>
              <a:t>Extremely straight</a:t>
            </a:r>
            <a:endParaRPr lang="en-US" dirty="0"/>
          </a:p>
        </p:txBody>
      </p:sp>
      <p:cxnSp>
        <p:nvCxnSpPr>
          <p:cNvPr id="10" name="Straight Arrow Connector 9"/>
          <p:cNvCxnSpPr/>
          <p:nvPr/>
        </p:nvCxnSpPr>
        <p:spPr>
          <a:xfrm>
            <a:off x="2971800" y="4040854"/>
            <a:ext cx="762000" cy="1615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096000" y="4121645"/>
            <a:ext cx="762000" cy="807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58000" y="3838875"/>
            <a:ext cx="1295400" cy="646331"/>
          </a:xfrm>
          <a:prstGeom prst="rect">
            <a:avLst/>
          </a:prstGeom>
          <a:noFill/>
        </p:spPr>
        <p:txBody>
          <a:bodyPr wrap="square" rtlCol="0">
            <a:spAutoFit/>
          </a:bodyPr>
          <a:lstStyle/>
          <a:p>
            <a:r>
              <a:rPr lang="en-US" dirty="0" smtClean="0"/>
              <a:t>Extremely curved</a:t>
            </a:r>
            <a:endParaRPr lang="en-US" dirty="0"/>
          </a:p>
        </p:txBody>
      </p:sp>
      <p:sp>
        <p:nvSpPr>
          <p:cNvPr id="15" name="TextBox 14"/>
          <p:cNvSpPr txBox="1"/>
          <p:nvPr/>
        </p:nvSpPr>
        <p:spPr>
          <a:xfrm>
            <a:off x="4495800" y="4826000"/>
            <a:ext cx="1066800" cy="369332"/>
          </a:xfrm>
          <a:prstGeom prst="rect">
            <a:avLst/>
          </a:prstGeom>
          <a:noFill/>
        </p:spPr>
        <p:txBody>
          <a:bodyPr wrap="square" rtlCol="0">
            <a:spAutoFit/>
          </a:bodyPr>
          <a:lstStyle/>
          <a:p>
            <a:r>
              <a:rPr lang="en-US" dirty="0" smtClean="0"/>
              <a:t>Correct </a:t>
            </a:r>
            <a:endParaRPr lang="en-US" dirty="0"/>
          </a:p>
        </p:txBody>
      </p:sp>
      <p:cxnSp>
        <p:nvCxnSpPr>
          <p:cNvPr id="17" name="Straight Arrow Connector 16"/>
          <p:cNvCxnSpPr>
            <a:stCxn id="15" idx="0"/>
          </p:cNvCxnSpPr>
          <p:nvPr/>
        </p:nvCxnSpPr>
        <p:spPr>
          <a:xfrm flipH="1" flipV="1">
            <a:off x="4973781" y="4572000"/>
            <a:ext cx="55419" cy="254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2"/>
          </p:cNvCxnSpPr>
          <p:nvPr/>
        </p:nvCxnSpPr>
        <p:spPr>
          <a:xfrm>
            <a:off x="5029200" y="5195332"/>
            <a:ext cx="0" cy="2148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95600" y="6012407"/>
            <a:ext cx="762000" cy="22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76400" y="5827741"/>
            <a:ext cx="1295400" cy="369332"/>
          </a:xfrm>
          <a:prstGeom prst="rect">
            <a:avLst/>
          </a:prstGeom>
          <a:noFill/>
        </p:spPr>
        <p:txBody>
          <a:bodyPr wrap="square" rtlCol="0">
            <a:spAutoFit/>
          </a:bodyPr>
          <a:lstStyle/>
          <a:p>
            <a:r>
              <a:rPr lang="en-US" dirty="0" smtClean="0"/>
              <a:t>bowlegged</a:t>
            </a:r>
            <a:endParaRPr lang="en-US" dirty="0"/>
          </a:p>
        </p:txBody>
      </p:sp>
      <p:cxnSp>
        <p:nvCxnSpPr>
          <p:cNvPr id="24" name="Straight Arrow Connector 23"/>
          <p:cNvCxnSpPr/>
          <p:nvPr/>
        </p:nvCxnSpPr>
        <p:spPr>
          <a:xfrm flipH="1">
            <a:off x="6324600" y="6012407"/>
            <a:ext cx="762000" cy="22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86600" y="5827741"/>
            <a:ext cx="1447800" cy="369332"/>
          </a:xfrm>
          <a:prstGeom prst="rect">
            <a:avLst/>
          </a:prstGeom>
          <a:noFill/>
        </p:spPr>
        <p:txBody>
          <a:bodyPr wrap="square" rtlCol="0">
            <a:spAutoFit/>
          </a:bodyPr>
          <a:lstStyle/>
          <a:p>
            <a:r>
              <a:rPr lang="en-US" dirty="0" smtClean="0"/>
              <a:t>Cow hocked</a:t>
            </a:r>
            <a:endParaRPr lang="en-US" dirty="0"/>
          </a:p>
        </p:txBody>
      </p:sp>
      <p:sp>
        <p:nvSpPr>
          <p:cNvPr id="16" name="Action Button: Forward or Next 15">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Back or Previous 17">
            <a:hlinkClick r:id="" action="ppaction://hlinkshowjump?jump=previousslide" highlightClick="1"/>
          </p:cNvPr>
          <p:cNvSpPr/>
          <p:nvPr/>
        </p:nvSpPr>
        <p:spPr>
          <a:xfrm>
            <a:off x="168322" y="35985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4" action="ppaction://hlinksldjump" highlightClick="1"/>
          </p:cNvPr>
          <p:cNvSpPr/>
          <p:nvPr/>
        </p:nvSpPr>
        <p:spPr>
          <a:xfrm>
            <a:off x="168322" y="4385654"/>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Help 22">
            <a:hlinkClick r:id="rId5" action="ppaction://hlinksldjump" highlightClick="1"/>
          </p:cNvPr>
          <p:cNvSpPr/>
          <p:nvPr/>
        </p:nvSpPr>
        <p:spPr>
          <a:xfrm>
            <a:off x="168322" y="51474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645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Structure cont.</a:t>
            </a:r>
            <a:endParaRPr lang="en-US" dirty="0"/>
          </a:p>
        </p:txBody>
      </p:sp>
      <p:sp>
        <p:nvSpPr>
          <p:cNvPr id="5" name="Content Placeholder 4"/>
          <p:cNvSpPr>
            <a:spLocks noGrp="1"/>
          </p:cNvSpPr>
          <p:nvPr>
            <p:ph idx="1"/>
          </p:nvPr>
        </p:nvSpPr>
        <p:spPr>
          <a:xfrm>
            <a:off x="1415006" y="1409700"/>
            <a:ext cx="7498080" cy="4800600"/>
          </a:xfrm>
        </p:spPr>
        <p:txBody>
          <a:bodyPr>
            <a:normAutofit/>
          </a:bodyPr>
          <a:lstStyle/>
          <a:p>
            <a:r>
              <a:rPr lang="en-US" sz="2000" dirty="0" smtClean="0"/>
              <a:t>Now that you’ve studied the rear placement, look at this diagram for the front feet and leg placement.  The same rules apply to the front placement as the rear placement.</a:t>
            </a:r>
            <a:endParaRPr lang="en-US" sz="2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12819" y="2438400"/>
            <a:ext cx="350245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3200400" y="37338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200400" y="3962400"/>
            <a:ext cx="15240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400800" y="39624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638800" y="2819400"/>
            <a:ext cx="14478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048000" y="5486400"/>
            <a:ext cx="8382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048000" y="5867400"/>
            <a:ext cx="14478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743700" y="5867400"/>
            <a:ext cx="5715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019800" y="4648200"/>
            <a:ext cx="10668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25" name="TextBox 1024"/>
          <p:cNvSpPr txBox="1"/>
          <p:nvPr/>
        </p:nvSpPr>
        <p:spPr>
          <a:xfrm>
            <a:off x="7086600" y="2557790"/>
            <a:ext cx="1676400" cy="523220"/>
          </a:xfrm>
          <a:prstGeom prst="rect">
            <a:avLst/>
          </a:prstGeom>
          <a:noFill/>
        </p:spPr>
        <p:txBody>
          <a:bodyPr wrap="square" rtlCol="0">
            <a:spAutoFit/>
          </a:bodyPr>
          <a:lstStyle/>
          <a:p>
            <a:r>
              <a:rPr lang="en-US" sz="1400" dirty="0" smtClean="0"/>
              <a:t>Back at the knee (calf kneed)</a:t>
            </a:r>
            <a:endParaRPr lang="en-US" sz="1400" dirty="0"/>
          </a:p>
        </p:txBody>
      </p:sp>
      <p:sp>
        <p:nvSpPr>
          <p:cNvPr id="1027" name="TextBox 1026"/>
          <p:cNvSpPr txBox="1"/>
          <p:nvPr/>
        </p:nvSpPr>
        <p:spPr>
          <a:xfrm>
            <a:off x="7086600" y="3810000"/>
            <a:ext cx="1371600" cy="307777"/>
          </a:xfrm>
          <a:prstGeom prst="rect">
            <a:avLst/>
          </a:prstGeom>
          <a:noFill/>
        </p:spPr>
        <p:txBody>
          <a:bodyPr wrap="square" rtlCol="0">
            <a:spAutoFit/>
          </a:bodyPr>
          <a:lstStyle/>
          <a:p>
            <a:r>
              <a:rPr lang="en-US" sz="1400" dirty="0" smtClean="0"/>
              <a:t>Weak pasterns</a:t>
            </a:r>
            <a:endParaRPr lang="en-US" sz="1400" dirty="0"/>
          </a:p>
        </p:txBody>
      </p:sp>
      <p:sp>
        <p:nvSpPr>
          <p:cNvPr id="1028" name="TextBox 1027"/>
          <p:cNvSpPr txBox="1"/>
          <p:nvPr/>
        </p:nvSpPr>
        <p:spPr>
          <a:xfrm>
            <a:off x="7029450" y="4408199"/>
            <a:ext cx="1676400" cy="523220"/>
          </a:xfrm>
          <a:prstGeom prst="rect">
            <a:avLst/>
          </a:prstGeom>
          <a:noFill/>
        </p:spPr>
        <p:txBody>
          <a:bodyPr wrap="square" rtlCol="0">
            <a:spAutoFit/>
          </a:bodyPr>
          <a:lstStyle/>
          <a:p>
            <a:r>
              <a:rPr lang="en-US" sz="1400" dirty="0" smtClean="0"/>
              <a:t>Splayfooted (toe out)</a:t>
            </a:r>
            <a:endParaRPr lang="en-US" sz="1400" dirty="0"/>
          </a:p>
        </p:txBody>
      </p:sp>
      <p:sp>
        <p:nvSpPr>
          <p:cNvPr id="1029" name="TextBox 1028"/>
          <p:cNvSpPr txBox="1"/>
          <p:nvPr/>
        </p:nvSpPr>
        <p:spPr>
          <a:xfrm>
            <a:off x="7315200" y="5605790"/>
            <a:ext cx="1390650" cy="523220"/>
          </a:xfrm>
          <a:prstGeom prst="rect">
            <a:avLst/>
          </a:prstGeom>
          <a:noFill/>
        </p:spPr>
        <p:txBody>
          <a:bodyPr wrap="square" rtlCol="0">
            <a:spAutoFit/>
          </a:bodyPr>
          <a:lstStyle/>
          <a:p>
            <a:r>
              <a:rPr lang="en-US" sz="1400" dirty="0" smtClean="0"/>
              <a:t>Pigeon-toed (toed in)</a:t>
            </a:r>
            <a:endParaRPr lang="en-US" sz="1400" dirty="0"/>
          </a:p>
        </p:txBody>
      </p:sp>
      <p:sp>
        <p:nvSpPr>
          <p:cNvPr id="1030" name="TextBox 1029"/>
          <p:cNvSpPr txBox="1"/>
          <p:nvPr/>
        </p:nvSpPr>
        <p:spPr>
          <a:xfrm>
            <a:off x="2434419" y="3563498"/>
            <a:ext cx="1143000" cy="307777"/>
          </a:xfrm>
          <a:prstGeom prst="rect">
            <a:avLst/>
          </a:prstGeom>
          <a:noFill/>
        </p:spPr>
        <p:txBody>
          <a:bodyPr wrap="square" rtlCol="0">
            <a:spAutoFit/>
          </a:bodyPr>
          <a:lstStyle/>
          <a:p>
            <a:r>
              <a:rPr lang="en-US" sz="1400" dirty="0" smtClean="0"/>
              <a:t>Correct</a:t>
            </a:r>
            <a:endParaRPr lang="en-US" sz="1400" dirty="0"/>
          </a:p>
        </p:txBody>
      </p:sp>
      <p:sp>
        <p:nvSpPr>
          <p:cNvPr id="1031" name="TextBox 1030"/>
          <p:cNvSpPr txBox="1"/>
          <p:nvPr/>
        </p:nvSpPr>
        <p:spPr>
          <a:xfrm>
            <a:off x="1736419" y="4005590"/>
            <a:ext cx="1676400" cy="523220"/>
          </a:xfrm>
          <a:prstGeom prst="rect">
            <a:avLst/>
          </a:prstGeom>
          <a:noFill/>
        </p:spPr>
        <p:txBody>
          <a:bodyPr wrap="square" rtlCol="0">
            <a:spAutoFit/>
          </a:bodyPr>
          <a:lstStyle/>
          <a:p>
            <a:r>
              <a:rPr lang="en-US" sz="1400" dirty="0" smtClean="0"/>
              <a:t>Over at the knee (buck kneed)</a:t>
            </a:r>
            <a:endParaRPr lang="en-US" sz="1400" dirty="0"/>
          </a:p>
        </p:txBody>
      </p:sp>
      <p:sp>
        <p:nvSpPr>
          <p:cNvPr id="1032" name="TextBox 1031"/>
          <p:cNvSpPr txBox="1"/>
          <p:nvPr/>
        </p:nvSpPr>
        <p:spPr>
          <a:xfrm>
            <a:off x="2053419" y="5486400"/>
            <a:ext cx="1524000" cy="307777"/>
          </a:xfrm>
          <a:prstGeom prst="rect">
            <a:avLst/>
          </a:prstGeom>
          <a:noFill/>
        </p:spPr>
        <p:txBody>
          <a:bodyPr wrap="square" rtlCol="0">
            <a:spAutoFit/>
          </a:bodyPr>
          <a:lstStyle/>
          <a:p>
            <a:r>
              <a:rPr lang="en-US" sz="1400" dirty="0" smtClean="0"/>
              <a:t>Bowlegged</a:t>
            </a:r>
            <a:endParaRPr lang="en-US" sz="1400" dirty="0"/>
          </a:p>
        </p:txBody>
      </p:sp>
      <p:sp>
        <p:nvSpPr>
          <p:cNvPr id="1033" name="TextBox 1032"/>
          <p:cNvSpPr txBox="1"/>
          <p:nvPr/>
        </p:nvSpPr>
        <p:spPr>
          <a:xfrm>
            <a:off x="1702300" y="6190045"/>
            <a:ext cx="1710519" cy="307777"/>
          </a:xfrm>
          <a:prstGeom prst="rect">
            <a:avLst/>
          </a:prstGeom>
          <a:noFill/>
        </p:spPr>
        <p:txBody>
          <a:bodyPr wrap="square" rtlCol="0">
            <a:spAutoFit/>
          </a:bodyPr>
          <a:lstStyle/>
          <a:p>
            <a:r>
              <a:rPr lang="en-US" sz="1400" dirty="0" smtClean="0"/>
              <a:t>Knocked-kneed</a:t>
            </a:r>
            <a:endParaRPr lang="en-US" sz="1400" dirty="0"/>
          </a:p>
        </p:txBody>
      </p:sp>
      <p:sp>
        <p:nvSpPr>
          <p:cNvPr id="22" name="Action Button: Forward or Next 21">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ction Button: Back or Previous 23">
            <a:hlinkClick r:id="" action="ppaction://hlinkshowjump?jump=previousslide" highlightClick="1"/>
          </p:cNvPr>
          <p:cNvSpPr/>
          <p:nvPr/>
        </p:nvSpPr>
        <p:spPr>
          <a:xfrm>
            <a:off x="168322" y="35985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Home 24">
            <a:hlinkClick r:id="rId4" action="ppaction://hlinksldjump" highlightClick="1"/>
          </p:cNvPr>
          <p:cNvSpPr/>
          <p:nvPr/>
        </p:nvSpPr>
        <p:spPr>
          <a:xfrm>
            <a:off x="168322" y="4385654"/>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ction Button: Help 26">
            <a:hlinkClick r:id="rId5" action="ppaction://hlinksldjump" highlightClick="1"/>
          </p:cNvPr>
          <p:cNvSpPr/>
          <p:nvPr/>
        </p:nvSpPr>
        <p:spPr>
          <a:xfrm>
            <a:off x="168322" y="51474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767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APPLY WHAT YOU’VE JUST LEARNED!</a:t>
            </a:r>
            <a:endParaRPr lang="en-US" sz="3200" dirty="0"/>
          </a:p>
        </p:txBody>
      </p:sp>
      <p:sp>
        <p:nvSpPr>
          <p:cNvPr id="4" name="Content Placeholder 3"/>
          <p:cNvSpPr>
            <a:spLocks noGrp="1"/>
          </p:cNvSpPr>
          <p:nvPr>
            <p:ph idx="1"/>
          </p:nvPr>
        </p:nvSpPr>
        <p:spPr/>
        <p:txBody>
          <a:bodyPr>
            <a:normAutofit/>
          </a:bodyPr>
          <a:lstStyle/>
          <a:p>
            <a:r>
              <a:rPr lang="en-US" dirty="0" smtClean="0"/>
              <a:t>If you were a farmer, why would it be important for your cattle to have good feet and leg structure?</a:t>
            </a:r>
          </a:p>
          <a:p>
            <a:endParaRPr lang="en-US" sz="2800" dirty="0"/>
          </a:p>
          <a:p>
            <a:pPr marL="596646" indent="-514350">
              <a:buFont typeface="+mj-lt"/>
              <a:buAutoNum type="alphaLcPeriod"/>
            </a:pPr>
            <a:r>
              <a:rPr lang="en-US" sz="2800" dirty="0">
                <a:hlinkClick r:id="rId2" action="ppaction://hlinksldjump"/>
              </a:rPr>
              <a:t>s</a:t>
            </a:r>
            <a:r>
              <a:rPr lang="en-US" sz="2800" dirty="0" smtClean="0">
                <a:hlinkClick r:id="rId2" action="ppaction://hlinksldjump"/>
              </a:rPr>
              <a:t>o that the cattle can grow properly</a:t>
            </a:r>
            <a:endParaRPr lang="en-US" sz="2800" dirty="0" smtClean="0"/>
          </a:p>
          <a:p>
            <a:pPr marL="596646" indent="-514350">
              <a:buFont typeface="+mj-lt"/>
              <a:buAutoNum type="alphaLcPeriod"/>
            </a:pPr>
            <a:r>
              <a:rPr lang="en-US" sz="2800" dirty="0">
                <a:hlinkClick r:id="rId2" action="ppaction://hlinksldjump"/>
              </a:rPr>
              <a:t>t</a:t>
            </a:r>
            <a:r>
              <a:rPr lang="en-US" sz="2800" dirty="0" smtClean="0">
                <a:hlinkClick r:id="rId2" action="ppaction://hlinksldjump"/>
              </a:rPr>
              <a:t>o prevent cattle frame issues</a:t>
            </a:r>
            <a:endParaRPr lang="en-US" sz="2800" dirty="0" smtClean="0"/>
          </a:p>
          <a:p>
            <a:pPr marL="596646" indent="-514350">
              <a:buFont typeface="+mj-lt"/>
              <a:buAutoNum type="alphaLcPeriod"/>
            </a:pPr>
            <a:r>
              <a:rPr lang="en-US" sz="2800" dirty="0">
                <a:hlinkClick r:id="rId2" action="ppaction://hlinksldjump"/>
              </a:rPr>
              <a:t>s</a:t>
            </a:r>
            <a:r>
              <a:rPr lang="en-US" sz="2800" dirty="0" smtClean="0">
                <a:hlinkClick r:id="rId2" action="ppaction://hlinksldjump"/>
              </a:rPr>
              <a:t>o that cattle can reproduce without problems</a:t>
            </a:r>
            <a:endParaRPr lang="en-US" sz="2800" dirty="0" smtClean="0"/>
          </a:p>
          <a:p>
            <a:pPr marL="596646" indent="-514350">
              <a:buFont typeface="+mj-lt"/>
              <a:buAutoNum type="alphaLcPeriod"/>
            </a:pPr>
            <a:r>
              <a:rPr lang="en-US" sz="2800" dirty="0">
                <a:hlinkClick r:id="rId3" action="ppaction://hlinksldjump"/>
              </a:rPr>
              <a:t>a</a:t>
            </a:r>
            <a:r>
              <a:rPr lang="en-US" sz="2800" dirty="0" smtClean="0">
                <a:hlinkClick r:id="rId3" action="ppaction://hlinksldjump"/>
              </a:rPr>
              <a:t>ll of the above</a:t>
            </a:r>
            <a:endParaRPr lang="en-US" sz="2800" dirty="0"/>
          </a:p>
        </p:txBody>
      </p:sp>
      <p:sp>
        <p:nvSpPr>
          <p:cNvPr id="5" name="Action Button: Back or Previous 4">
            <a:hlinkClick r:id="" action="ppaction://hlinkshowjump?jump=previousslide" highlightClick="1"/>
          </p:cNvPr>
          <p:cNvSpPr/>
          <p:nvPr/>
        </p:nvSpPr>
        <p:spPr>
          <a:xfrm>
            <a:off x="168322" y="29889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4" action="ppaction://hlinksldjump" highlightClick="1"/>
          </p:cNvPr>
          <p:cNvSpPr/>
          <p:nvPr/>
        </p:nvSpPr>
        <p:spPr>
          <a:xfrm>
            <a:off x="168322" y="380619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elp 6">
            <a:hlinkClick r:id="rId5" action="ppaction://hlinksldjump" highlightClick="1"/>
          </p:cNvPr>
          <p:cNvSpPr/>
          <p:nvPr/>
        </p:nvSpPr>
        <p:spPr>
          <a:xfrm>
            <a:off x="168322" y="4578824"/>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66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CORRECT!</a:t>
            </a:r>
            <a:endParaRPr lang="en-US" sz="7200" dirty="0"/>
          </a:p>
        </p:txBody>
      </p:sp>
      <p:sp>
        <p:nvSpPr>
          <p:cNvPr id="3" name="Content Placeholder 2"/>
          <p:cNvSpPr>
            <a:spLocks noGrp="1"/>
          </p:cNvSpPr>
          <p:nvPr>
            <p:ph idx="1"/>
          </p:nvPr>
        </p:nvSpPr>
        <p:spPr/>
        <p:txBody>
          <a:bodyPr/>
          <a:lstStyle/>
          <a:p>
            <a:pPr marL="82296" indent="0" algn="ctr">
              <a:buNone/>
            </a:pPr>
            <a:endParaRPr lang="en-US" dirty="0" smtClean="0"/>
          </a:p>
          <a:p>
            <a:pPr marL="82296" indent="0" algn="ctr">
              <a:buNone/>
            </a:pPr>
            <a:endParaRPr lang="en-US" dirty="0"/>
          </a:p>
          <a:p>
            <a:pPr marL="82296" indent="0" algn="ctr">
              <a:buNone/>
            </a:pPr>
            <a:r>
              <a:rPr lang="en-US" dirty="0" smtClean="0"/>
              <a:t>You made a great choice as a farmer!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581400"/>
            <a:ext cx="3048000" cy="2476500"/>
          </a:xfrm>
          <a:prstGeom prst="rect">
            <a:avLst/>
          </a:prstGeom>
        </p:spPr>
      </p:pic>
      <p:sp>
        <p:nvSpPr>
          <p:cNvPr id="5" name="Action Button: Forward or Next 4">
            <a:hlinkClick r:id="rId4" action="ppaction://hlinksldjump"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5"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elp 6">
            <a:hlinkClick r:id="rId4" action="ppaction://hlinksldjump" highlightClick="1"/>
          </p:cNvPr>
          <p:cNvSpPr/>
          <p:nvPr/>
        </p:nvSpPr>
        <p:spPr>
          <a:xfrm>
            <a:off x="134203" y="451485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620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TRY AGAIN!</a:t>
            </a:r>
            <a:endParaRPr lang="en-US" sz="7200" dirty="0"/>
          </a:p>
        </p:txBody>
      </p:sp>
      <p:sp>
        <p:nvSpPr>
          <p:cNvPr id="3" name="Content Placeholder 2"/>
          <p:cNvSpPr>
            <a:spLocks noGrp="1"/>
          </p:cNvSpPr>
          <p:nvPr>
            <p:ph idx="1"/>
          </p:nvPr>
        </p:nvSpPr>
        <p:spPr/>
        <p:txBody>
          <a:bodyPr/>
          <a:lstStyle/>
          <a:p>
            <a:pPr marL="82296" indent="0" algn="ctr">
              <a:buNone/>
            </a:pPr>
            <a:endParaRPr lang="en-US" dirty="0" smtClean="0"/>
          </a:p>
          <a:p>
            <a:pPr marL="82296" indent="0" algn="ctr">
              <a:buNone/>
            </a:pPr>
            <a:endParaRPr lang="en-US" dirty="0"/>
          </a:p>
          <a:p>
            <a:pPr marL="82296" indent="0" algn="ctr">
              <a:buNone/>
            </a:pPr>
            <a:endParaRPr lang="en-US" dirty="0"/>
          </a:p>
          <a:p>
            <a:pPr marL="82296" indent="0" algn="ctr">
              <a:buNone/>
            </a:pPr>
            <a:r>
              <a:rPr lang="en-US" dirty="0" smtClean="0"/>
              <a:t>Guess Again!</a:t>
            </a:r>
            <a:endParaRPr lang="en-US" dirty="0"/>
          </a:p>
        </p:txBody>
      </p:sp>
      <p:sp>
        <p:nvSpPr>
          <p:cNvPr id="4" name="Action Button: Custom 3">
            <a:hlinkClick r:id="rId2" action="ppaction://hlinksldjump" highlightClick="1"/>
          </p:cNvPr>
          <p:cNvSpPr/>
          <p:nvPr/>
        </p:nvSpPr>
        <p:spPr>
          <a:xfrm>
            <a:off x="5029200" y="5638800"/>
            <a:ext cx="38100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Go Back To Question</a:t>
            </a:r>
            <a:endParaRPr lang="en-US" sz="2800" dirty="0"/>
          </a:p>
        </p:txBody>
      </p:sp>
    </p:spTree>
    <p:extLst>
      <p:ext uri="{BB962C8B-B14F-4D97-AF65-F5344CB8AC3E}">
        <p14:creationId xmlns:p14="http://schemas.microsoft.com/office/powerpoint/2010/main" val="25687235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Teacher’s Page</a:t>
            </a:r>
            <a:endParaRPr lang="en-US" dirty="0"/>
          </a:p>
        </p:txBody>
      </p:sp>
      <p:sp>
        <p:nvSpPr>
          <p:cNvPr id="6" name="Content Placeholder 5"/>
          <p:cNvSpPr>
            <a:spLocks noGrp="1"/>
          </p:cNvSpPr>
          <p:nvPr>
            <p:ph idx="1"/>
          </p:nvPr>
        </p:nvSpPr>
        <p:spPr/>
        <p:txBody>
          <a:bodyPr>
            <a:normAutofit fontScale="77500" lnSpcReduction="20000"/>
          </a:bodyPr>
          <a:lstStyle/>
          <a:p>
            <a:r>
              <a:rPr lang="en-US" dirty="0"/>
              <a:t>Learning Objectives</a:t>
            </a:r>
          </a:p>
          <a:p>
            <a:pPr lvl="1"/>
            <a:r>
              <a:rPr lang="en-US" dirty="0"/>
              <a:t>Given two pictures of different cattle, students will be able to determine which one has more muscling with 100% </a:t>
            </a:r>
            <a:r>
              <a:rPr lang="en-US" dirty="0" smtClean="0"/>
              <a:t>accuracy.</a:t>
            </a:r>
          </a:p>
          <a:p>
            <a:pPr lvl="1"/>
            <a:r>
              <a:rPr lang="en-US" dirty="0" smtClean="0"/>
              <a:t>Given </a:t>
            </a:r>
            <a:r>
              <a:rPr lang="en-US" dirty="0"/>
              <a:t>two choices, students will be able to determine which one is not a leg structural problem with 100% accuracy.</a:t>
            </a:r>
          </a:p>
          <a:p>
            <a:pPr lvl="1"/>
            <a:r>
              <a:rPr lang="en-US" dirty="0"/>
              <a:t>Given an external diagram of a beef cow, students will be able to locate the dewclaw with 100% accuracy.</a:t>
            </a:r>
          </a:p>
          <a:p>
            <a:pPr lvl="1"/>
            <a:r>
              <a:rPr lang="en-US" dirty="0"/>
              <a:t>Given tow pictures, students will be able to determine which animal has the deepest body with 100% accuracy.</a:t>
            </a:r>
          </a:p>
          <a:p>
            <a:pPr lvl="1"/>
            <a:r>
              <a:rPr lang="en-US" dirty="0"/>
              <a:t>Given two pictures, students will be able to determine which one show a bowlegged cow with 100% accuracy.</a:t>
            </a:r>
          </a:p>
        </p:txBody>
      </p:sp>
      <p:sp>
        <p:nvSpPr>
          <p:cNvPr id="8" name="Action Button: Forward or Next 7">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701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APPLY WHAT YOU’VE JUST LEARNED!</a:t>
            </a:r>
            <a:endParaRPr lang="en-US" sz="3200" dirty="0"/>
          </a:p>
        </p:txBody>
      </p:sp>
      <p:sp>
        <p:nvSpPr>
          <p:cNvPr id="3" name="Content Placeholder 2"/>
          <p:cNvSpPr>
            <a:spLocks noGrp="1"/>
          </p:cNvSpPr>
          <p:nvPr>
            <p:ph idx="1"/>
          </p:nvPr>
        </p:nvSpPr>
        <p:spPr/>
        <p:txBody>
          <a:bodyPr>
            <a:normAutofit/>
          </a:bodyPr>
          <a:lstStyle/>
          <a:p>
            <a:r>
              <a:rPr lang="en-US" dirty="0" smtClean="0"/>
              <a:t>If you were a farmer, why would it be important for your cattle to have good feet and leg structure?</a:t>
            </a:r>
          </a:p>
          <a:p>
            <a:endParaRPr lang="en-US" dirty="0"/>
          </a:p>
          <a:p>
            <a:pPr marL="596646" indent="-514350">
              <a:buFont typeface="+mj-lt"/>
              <a:buAutoNum type="alphaLcPeriod"/>
            </a:pPr>
            <a:r>
              <a:rPr lang="en-US" sz="2800" dirty="0" smtClean="0"/>
              <a:t>so that the cattle can grow properly</a:t>
            </a:r>
          </a:p>
          <a:p>
            <a:pPr marL="596646" indent="-514350">
              <a:buFont typeface="+mj-lt"/>
              <a:buAutoNum type="alphaLcPeriod"/>
            </a:pPr>
            <a:r>
              <a:rPr lang="en-US" sz="2800" dirty="0" smtClean="0"/>
              <a:t>to prevent cattle frame issues</a:t>
            </a:r>
          </a:p>
          <a:p>
            <a:pPr marL="596646" indent="-514350">
              <a:buFont typeface="+mj-lt"/>
              <a:buAutoNum type="alphaLcPeriod"/>
            </a:pPr>
            <a:r>
              <a:rPr lang="en-US" sz="2800" dirty="0" smtClean="0"/>
              <a:t>so that the cattle can reproduce without problems</a:t>
            </a:r>
          </a:p>
          <a:p>
            <a:pPr marL="596646" indent="-514350">
              <a:buFont typeface="+mj-lt"/>
              <a:buAutoNum type="alphaLcPeriod"/>
            </a:pPr>
            <a:r>
              <a:rPr lang="en-US" sz="2800" dirty="0" smtClean="0"/>
              <a:t>all of the above</a:t>
            </a:r>
            <a:endParaRPr lang="en-US" sz="2800" dirty="0"/>
          </a:p>
        </p:txBody>
      </p:sp>
      <p:sp>
        <p:nvSpPr>
          <p:cNvPr id="7" name="Rectangle 6"/>
          <p:cNvSpPr/>
          <p:nvPr/>
        </p:nvSpPr>
        <p:spPr>
          <a:xfrm>
            <a:off x="1447800" y="5486400"/>
            <a:ext cx="3352800" cy="5334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4876800" y="5753100"/>
            <a:ext cx="6858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62600" y="5152935"/>
            <a:ext cx="2743200" cy="1477328"/>
          </a:xfrm>
          <a:prstGeom prst="rect">
            <a:avLst/>
          </a:prstGeom>
          <a:noFill/>
        </p:spPr>
        <p:txBody>
          <a:bodyPr wrap="square" rtlCol="0">
            <a:spAutoFit/>
          </a:bodyPr>
          <a:lstStyle/>
          <a:p>
            <a:r>
              <a:rPr lang="en-US" b="1" dirty="0" smtClean="0">
                <a:solidFill>
                  <a:srgbClr val="FF0000"/>
                </a:solidFill>
              </a:rPr>
              <a:t>You should have chosen this answer because all of these qualities are needed for a good herd.</a:t>
            </a:r>
            <a:endParaRPr lang="en-US" b="1" dirty="0">
              <a:solidFill>
                <a:srgbClr val="FF0000"/>
              </a:solidFill>
            </a:endParaRPr>
          </a:p>
        </p:txBody>
      </p:sp>
      <p:sp>
        <p:nvSpPr>
          <p:cNvPr id="8" name="Action Button: Forward or Next 7">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2"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elp 11">
            <a:hlinkClick r:id="rId3" action="ppaction://hlinksldjump" highlightClick="1"/>
          </p:cNvPr>
          <p:cNvSpPr/>
          <p:nvPr/>
        </p:nvSpPr>
        <p:spPr>
          <a:xfrm>
            <a:off x="134203" y="45378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970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Watch this video to review the information before the quiz.</a:t>
            </a:r>
            <a:endParaRPr lang="en-US" dirty="0"/>
          </a:p>
        </p:txBody>
      </p:sp>
      <p:sp>
        <p:nvSpPr>
          <p:cNvPr id="4" name="Action Button: Forward or Next 3">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rId3" action="ppaction://hlinksldjump" highlightClick="1"/>
          </p:cNvPr>
          <p:cNvSpPr/>
          <p:nvPr/>
        </p:nvSpPr>
        <p:spPr>
          <a:xfrm>
            <a:off x="168322" y="35985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4" action="ppaction://hlinksldjump" highlightClick="1"/>
          </p:cNvPr>
          <p:cNvSpPr/>
          <p:nvPr/>
        </p:nvSpPr>
        <p:spPr>
          <a:xfrm>
            <a:off x="168322" y="4385654"/>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fsvxHZbyRps?version=3&amp;hl=en_US&amp;rel=0"/>
          <p:cNvPicPr>
            <a:picLocks noRot="1" noChangeAspect="1"/>
          </p:cNvPicPr>
          <p:nvPr>
            <a:videoFile r:link="rId1"/>
          </p:nvPr>
        </p:nvPicPr>
        <p:blipFill>
          <a:blip r:embed="rId5"/>
          <a:stretch>
            <a:fillRect/>
          </a:stretch>
        </p:blipFill>
        <p:spPr>
          <a:xfrm>
            <a:off x="3048000" y="2628900"/>
            <a:ext cx="4114800" cy="3086100"/>
          </a:xfrm>
          <a:prstGeom prst="rect">
            <a:avLst/>
          </a:prstGeom>
        </p:spPr>
      </p:pic>
    </p:spTree>
    <p:extLst>
      <p:ext uri="{BB962C8B-B14F-4D97-AF65-F5344CB8AC3E}">
        <p14:creationId xmlns:p14="http://schemas.microsoft.com/office/powerpoint/2010/main" val="2257676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0" y="3030329"/>
            <a:ext cx="6629400" cy="1757065"/>
          </a:xfrm>
          <a:prstGeom prst="rect">
            <a:avLst/>
          </a:prstGeom>
          <a:noFill/>
        </p:spPr>
        <p:txBody>
          <a:bodyPr wrap="none" lIns="91440" tIns="45720" rIns="91440" bIns="45720">
            <a:prstTxWarp prst="textArchUp">
              <a:avLst/>
            </a:prstTxWarp>
            <a:spAutoFit/>
          </a:bodyPr>
          <a:lstStyle/>
          <a:p>
            <a:pPr algn="ctr"/>
            <a:r>
              <a:rPr lang="en-US" sz="9600" b="1" dirty="0" smtClean="0">
                <a:ln w="1905"/>
                <a:solidFill>
                  <a:schemeClr val="bg2">
                    <a:lumMod val="90000"/>
                  </a:schemeClr>
                </a:solidFill>
                <a:effectLst>
                  <a:innerShdw blurRad="69850" dist="43180" dir="5400000">
                    <a:srgbClr val="000000">
                      <a:alpha val="65000"/>
                    </a:srgbClr>
                  </a:innerShdw>
                </a:effectLst>
                <a:latin typeface="Berlin Sans FB" pitchFamily="34" charset="0"/>
              </a:rPr>
              <a:t>QUIZ TIME!</a:t>
            </a:r>
            <a:endParaRPr lang="en-US" sz="9600" b="1" dirty="0">
              <a:ln w="1905"/>
              <a:solidFill>
                <a:schemeClr val="bg2">
                  <a:lumMod val="90000"/>
                </a:schemeClr>
              </a:solidFill>
              <a:effectLst>
                <a:innerShdw blurRad="69850" dist="43180" dir="5400000">
                  <a:srgbClr val="000000">
                    <a:alpha val="65000"/>
                  </a:srgbClr>
                </a:innerShdw>
              </a:effectLst>
              <a:latin typeface="Berlin Sans FB" pitchFamily="34" charset="0"/>
            </a:endParaRPr>
          </a:p>
        </p:txBody>
      </p:sp>
      <p:sp>
        <p:nvSpPr>
          <p:cNvPr id="3" name="Action Button: Forward or Next 2">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p:cNvPr>
          <p:cNvSpPr/>
          <p:nvPr/>
        </p:nvSpPr>
        <p:spPr>
          <a:xfrm>
            <a:off x="168322" y="35985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168322" y="4385654"/>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elp 6">
            <a:hlinkClick r:id="rId3" action="ppaction://hlinksldjump" highlightClick="1"/>
          </p:cNvPr>
          <p:cNvSpPr/>
          <p:nvPr/>
        </p:nvSpPr>
        <p:spPr>
          <a:xfrm>
            <a:off x="168322" y="51474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27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dirty="0" smtClean="0"/>
              <a:t>Click the picture that shows the cow with the most muscling.</a:t>
            </a:r>
          </a:p>
          <a:p>
            <a:endParaRPr lang="en-US" dirty="0"/>
          </a:p>
          <a:p>
            <a:endParaRPr lang="en-US" dirty="0"/>
          </a:p>
        </p:txBody>
      </p:sp>
      <p:pic>
        <p:nvPicPr>
          <p:cNvPr id="4" name="Picture 3">
            <a:hlinkClick r:id="rId3" action="ppaction://hlinksldjump"/>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81600" y="3304238"/>
            <a:ext cx="3276600" cy="2076122"/>
          </a:xfrm>
          <a:prstGeom prst="rect">
            <a:avLst/>
          </a:prstGeom>
        </p:spPr>
      </p:pic>
      <p:pic>
        <p:nvPicPr>
          <p:cNvPr id="5" name="Picture 4">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3270785"/>
            <a:ext cx="3090081" cy="2109575"/>
          </a:xfrm>
          <a:prstGeom prst="rect">
            <a:avLst/>
          </a:prstGeom>
        </p:spPr>
      </p:pic>
      <p:sp>
        <p:nvSpPr>
          <p:cNvPr id="6" name="Action Button: Back or Previous 5">
            <a:hlinkClick r:id="rId7" action="ppaction://hlinksldjump" highlightClick="1"/>
          </p:cNvPr>
          <p:cNvSpPr/>
          <p:nvPr/>
        </p:nvSpPr>
        <p:spPr>
          <a:xfrm>
            <a:off x="168322" y="32937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8" action="ppaction://hlinksldjump" highlightClick="1"/>
          </p:cNvPr>
          <p:cNvSpPr/>
          <p:nvPr/>
        </p:nvSpPr>
        <p:spPr>
          <a:xfrm>
            <a:off x="168322" y="411099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elp 7">
            <a:hlinkClick r:id="rId9" action="ppaction://hlinksldjump" highlightClick="1"/>
          </p:cNvPr>
          <p:cNvSpPr/>
          <p:nvPr/>
        </p:nvSpPr>
        <p:spPr>
          <a:xfrm>
            <a:off x="168322" y="4883624"/>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9968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CORRECT!</a:t>
            </a:r>
            <a:endParaRPr lang="en-US" sz="72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This is a correct example of muscling.  The heifer is very muscular throughout the shoulder and has very little fat.</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4200" y="3886200"/>
            <a:ext cx="3279775"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5638800" y="4926012"/>
            <a:ext cx="1371600" cy="48418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010400" y="5204654"/>
            <a:ext cx="1752600" cy="369332"/>
          </a:xfrm>
          <a:prstGeom prst="rect">
            <a:avLst/>
          </a:prstGeom>
          <a:noFill/>
        </p:spPr>
        <p:txBody>
          <a:bodyPr wrap="square" rtlCol="0">
            <a:spAutoFit/>
          </a:bodyPr>
          <a:lstStyle/>
          <a:p>
            <a:r>
              <a:rPr lang="en-US" dirty="0"/>
              <a:t>g</a:t>
            </a:r>
            <a:r>
              <a:rPr lang="en-US" dirty="0" smtClean="0"/>
              <a:t>ood muscling</a:t>
            </a:r>
            <a:endParaRPr lang="en-US" dirty="0"/>
          </a:p>
        </p:txBody>
      </p:sp>
      <p:sp>
        <p:nvSpPr>
          <p:cNvPr id="7" name="Action Button: Forward or Next 6">
            <a:hlinkClick r:id="rId4" action="ppaction://hlinksldjump"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5"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elp 8">
            <a:hlinkClick r:id="rId6" action="ppaction://hlinksldjump" highlightClick="1"/>
          </p:cNvPr>
          <p:cNvSpPr/>
          <p:nvPr/>
        </p:nvSpPr>
        <p:spPr>
          <a:xfrm>
            <a:off x="134203" y="4558506"/>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178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t>Whoops…Good Try!</a:t>
            </a:r>
            <a:endParaRPr lang="en-US" sz="60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This is not a good example of muscling.  This heifer does not have as much muscle as the black heifer.</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15101" y="3581400"/>
            <a:ext cx="3090863"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Custom 3">
            <a:hlinkClick r:id="rId4" action="ppaction://hlinksldjump" highlightClick="1"/>
          </p:cNvPr>
          <p:cNvSpPr/>
          <p:nvPr/>
        </p:nvSpPr>
        <p:spPr>
          <a:xfrm>
            <a:off x="5334000" y="5867400"/>
            <a:ext cx="35814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Go Back To Question</a:t>
            </a:r>
            <a:endParaRPr lang="en-US" sz="2800" dirty="0"/>
          </a:p>
        </p:txBody>
      </p:sp>
    </p:spTree>
    <p:extLst>
      <p:ext uri="{BB962C8B-B14F-4D97-AF65-F5344CB8AC3E}">
        <p14:creationId xmlns:p14="http://schemas.microsoft.com/office/powerpoint/2010/main" val="995840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dirty="0" smtClean="0"/>
              <a:t>Which picture does not show a foot or leg problem?</a:t>
            </a:r>
          </a:p>
          <a:p>
            <a:pPr marL="82296" indent="0">
              <a:buNone/>
            </a:pPr>
            <a:endParaRPr lang="en-US" dirty="0" smtClean="0"/>
          </a:p>
        </p:txBody>
      </p:sp>
      <p:pic>
        <p:nvPicPr>
          <p:cNvPr id="4" name="Picture 3">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86400" y="2599870"/>
            <a:ext cx="2092657" cy="3644515"/>
          </a:xfrm>
          <a:prstGeom prst="rect">
            <a:avLst/>
          </a:prstGeom>
        </p:spPr>
      </p:pic>
      <p:pic>
        <p:nvPicPr>
          <p:cNvPr id="3074" name="Picture 2">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001124"/>
            <a:ext cx="2920676" cy="323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tion Button: Back or Previous 5">
            <a:hlinkClick r:id="rId7" action="ppaction://hlinksldjump" highlightClick="1"/>
          </p:cNvPr>
          <p:cNvSpPr/>
          <p:nvPr/>
        </p:nvSpPr>
        <p:spPr>
          <a:xfrm>
            <a:off x="168322" y="32937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8" action="ppaction://hlinksldjump" highlightClick="1"/>
          </p:cNvPr>
          <p:cNvSpPr/>
          <p:nvPr/>
        </p:nvSpPr>
        <p:spPr>
          <a:xfrm>
            <a:off x="168322" y="411099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elp 7">
            <a:hlinkClick r:id="rId9" action="ppaction://hlinksldjump" highlightClick="1"/>
          </p:cNvPr>
          <p:cNvSpPr/>
          <p:nvPr/>
        </p:nvSpPr>
        <p:spPr>
          <a:xfrm>
            <a:off x="168322" y="4883624"/>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964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CORRECT!</a:t>
            </a:r>
            <a:endParaRPr lang="en-US" sz="72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This cow does not have any feet or leg problem.</a:t>
            </a:r>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05200" y="2971800"/>
            <a:ext cx="2921000"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Forward or Next 4">
            <a:hlinkClick r:id="rId4" action="ppaction://hlinksldjump"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5"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elp 6">
            <a:hlinkClick r:id="rId6" action="ppaction://hlinksldjump" highlightClick="1"/>
          </p:cNvPr>
          <p:cNvSpPr/>
          <p:nvPr/>
        </p:nvSpPr>
        <p:spPr>
          <a:xfrm>
            <a:off x="134203" y="45378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933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Good Try!</a:t>
            </a:r>
            <a:endParaRPr lang="en-US" sz="72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This cow has a leg and foot problem called knocked-kneed.</a:t>
            </a:r>
            <a:endParaRPr lang="en-US"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5600" y="3099155"/>
            <a:ext cx="1981200" cy="345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Custom 3">
            <a:hlinkClick r:id="rId4" action="ppaction://hlinksldjump" highlightClick="1"/>
          </p:cNvPr>
          <p:cNvSpPr/>
          <p:nvPr/>
        </p:nvSpPr>
        <p:spPr>
          <a:xfrm>
            <a:off x="5257800" y="5668630"/>
            <a:ext cx="3581400" cy="9144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Go Back To Question</a:t>
            </a:r>
            <a:endParaRPr lang="en-US" sz="2800" dirty="0"/>
          </a:p>
        </p:txBody>
      </p:sp>
    </p:spTree>
    <p:extLst>
      <p:ext uri="{BB962C8B-B14F-4D97-AF65-F5344CB8AC3E}">
        <p14:creationId xmlns:p14="http://schemas.microsoft.com/office/powerpoint/2010/main" val="11926925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normAutofit/>
          </a:bodyPr>
          <a:lstStyle/>
          <a:p>
            <a:r>
              <a:rPr lang="en-US" sz="2400" dirty="0" smtClean="0"/>
              <a:t>Click on the correct box number that is in the location of the dewclaw.</a:t>
            </a:r>
            <a:endParaRPr lang="en-US" sz="2400" dirty="0"/>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00200" y="2507776"/>
            <a:ext cx="6858000" cy="388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hlinkClick r:id="rId4" action="ppaction://hlinksldjump"/>
          </p:cNvPr>
          <p:cNvSpPr txBox="1"/>
          <p:nvPr/>
        </p:nvSpPr>
        <p:spPr>
          <a:xfrm>
            <a:off x="1994848" y="5859439"/>
            <a:ext cx="900752" cy="369332"/>
          </a:xfrm>
          <a:prstGeom prst="rect">
            <a:avLst/>
          </a:prstGeom>
          <a:solidFill>
            <a:schemeClr val="bg1"/>
          </a:solidFill>
        </p:spPr>
        <p:txBody>
          <a:bodyPr wrap="square" rtlCol="0">
            <a:spAutoFit/>
          </a:bodyPr>
          <a:lstStyle/>
          <a:p>
            <a:pPr algn="ctr"/>
            <a:r>
              <a:rPr lang="en-US" b="1" dirty="0" smtClean="0">
                <a:solidFill>
                  <a:srgbClr val="FF0000"/>
                </a:solidFill>
              </a:rPr>
              <a:t>4</a:t>
            </a:r>
            <a:endParaRPr lang="en-US" b="1" dirty="0">
              <a:solidFill>
                <a:srgbClr val="FF0000"/>
              </a:solidFill>
            </a:endParaRPr>
          </a:p>
        </p:txBody>
      </p:sp>
      <p:sp>
        <p:nvSpPr>
          <p:cNvPr id="5" name="TextBox 4">
            <a:hlinkClick r:id="rId5" action="ppaction://hlinksldjump"/>
          </p:cNvPr>
          <p:cNvSpPr txBox="1"/>
          <p:nvPr/>
        </p:nvSpPr>
        <p:spPr>
          <a:xfrm>
            <a:off x="6248400" y="2900571"/>
            <a:ext cx="762000" cy="369332"/>
          </a:xfrm>
          <a:prstGeom prst="rect">
            <a:avLst/>
          </a:prstGeom>
          <a:solidFill>
            <a:schemeClr val="bg1"/>
          </a:solidFill>
        </p:spPr>
        <p:txBody>
          <a:bodyPr wrap="square" rtlCol="0">
            <a:spAutoFit/>
          </a:bodyPr>
          <a:lstStyle/>
          <a:p>
            <a:pPr algn="ctr"/>
            <a:r>
              <a:rPr lang="en-US" b="1" dirty="0" smtClean="0">
                <a:solidFill>
                  <a:srgbClr val="FF0000"/>
                </a:solidFill>
              </a:rPr>
              <a:t>1</a:t>
            </a:r>
            <a:endParaRPr lang="en-US" b="1" dirty="0">
              <a:solidFill>
                <a:srgbClr val="FF0000"/>
              </a:solidFill>
            </a:endParaRPr>
          </a:p>
        </p:txBody>
      </p:sp>
      <p:sp>
        <p:nvSpPr>
          <p:cNvPr id="6" name="TextBox 5">
            <a:hlinkClick r:id="rId5" action="ppaction://hlinksldjump"/>
          </p:cNvPr>
          <p:cNvSpPr txBox="1"/>
          <p:nvPr/>
        </p:nvSpPr>
        <p:spPr>
          <a:xfrm>
            <a:off x="6230203" y="5124734"/>
            <a:ext cx="1066800" cy="369332"/>
          </a:xfrm>
          <a:prstGeom prst="rect">
            <a:avLst/>
          </a:prstGeom>
          <a:solidFill>
            <a:schemeClr val="bg1"/>
          </a:solidFill>
        </p:spPr>
        <p:txBody>
          <a:bodyPr wrap="square" rtlCol="0">
            <a:spAutoFit/>
          </a:bodyPr>
          <a:lstStyle/>
          <a:p>
            <a:pPr algn="ctr"/>
            <a:r>
              <a:rPr lang="en-US" b="1" dirty="0" smtClean="0">
                <a:solidFill>
                  <a:srgbClr val="FF0000"/>
                </a:solidFill>
              </a:rPr>
              <a:t>3</a:t>
            </a:r>
            <a:endParaRPr lang="en-US" b="1" dirty="0">
              <a:solidFill>
                <a:srgbClr val="FF0000"/>
              </a:solidFill>
            </a:endParaRPr>
          </a:p>
        </p:txBody>
      </p:sp>
      <p:sp>
        <p:nvSpPr>
          <p:cNvPr id="7" name="TextBox 6">
            <a:hlinkClick r:id="rId5" action="ppaction://hlinksldjump"/>
          </p:cNvPr>
          <p:cNvSpPr txBox="1"/>
          <p:nvPr/>
        </p:nvSpPr>
        <p:spPr>
          <a:xfrm>
            <a:off x="4038600" y="3222136"/>
            <a:ext cx="609600" cy="369332"/>
          </a:xfrm>
          <a:prstGeom prst="rect">
            <a:avLst/>
          </a:prstGeom>
          <a:solidFill>
            <a:schemeClr val="bg1"/>
          </a:solidFill>
        </p:spPr>
        <p:txBody>
          <a:bodyPr wrap="square" rtlCol="0">
            <a:spAutoFit/>
          </a:bodyPr>
          <a:lstStyle/>
          <a:p>
            <a:pPr algn="ctr"/>
            <a:r>
              <a:rPr lang="en-US" b="1" dirty="0" smtClean="0">
                <a:solidFill>
                  <a:srgbClr val="FF0000"/>
                </a:solidFill>
              </a:rPr>
              <a:t>2</a:t>
            </a:r>
            <a:endParaRPr lang="en-US" b="1" dirty="0">
              <a:solidFill>
                <a:srgbClr val="FF0000"/>
              </a:solidFill>
            </a:endParaRPr>
          </a:p>
        </p:txBody>
      </p:sp>
      <p:sp>
        <p:nvSpPr>
          <p:cNvPr id="9" name="Action Button: Back or Previous 8">
            <a:hlinkClick r:id="rId6" action="ppaction://hlinksldjump" highlightClick="1"/>
          </p:cNvPr>
          <p:cNvSpPr/>
          <p:nvPr/>
        </p:nvSpPr>
        <p:spPr>
          <a:xfrm>
            <a:off x="168322" y="32937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7" action="ppaction://hlinksldjump" highlightClick="1"/>
          </p:cNvPr>
          <p:cNvSpPr/>
          <p:nvPr/>
        </p:nvSpPr>
        <p:spPr>
          <a:xfrm>
            <a:off x="168322" y="411099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elp 10">
            <a:hlinkClick r:id="rId8" action="ppaction://hlinksldjump" highlightClick="1"/>
          </p:cNvPr>
          <p:cNvSpPr/>
          <p:nvPr/>
        </p:nvSpPr>
        <p:spPr>
          <a:xfrm>
            <a:off x="168322" y="4883624"/>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072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Teacher’s Page</a:t>
            </a:r>
            <a:endParaRPr lang="en-US" dirty="0"/>
          </a:p>
        </p:txBody>
      </p:sp>
      <p:sp>
        <p:nvSpPr>
          <p:cNvPr id="3" name="Content Placeholder 2"/>
          <p:cNvSpPr>
            <a:spLocks noGrp="1"/>
          </p:cNvSpPr>
          <p:nvPr>
            <p:ph idx="1"/>
          </p:nvPr>
        </p:nvSpPr>
        <p:spPr/>
        <p:txBody>
          <a:bodyPr/>
          <a:lstStyle/>
          <a:p>
            <a:r>
              <a:rPr lang="en-US" dirty="0"/>
              <a:t>Learners</a:t>
            </a:r>
          </a:p>
          <a:p>
            <a:pPr lvl="1"/>
            <a:r>
              <a:rPr lang="en-US" dirty="0"/>
              <a:t>High school students in grades 9-12.  The learners are in an agriculture class that focuses on animal science.  Within the class, students are learning about bee cattle and how to judge them.  Each of the learners will have access to a computer to use to complete this materials.</a:t>
            </a:r>
          </a:p>
          <a:p>
            <a:endParaRPr lang="en-US" dirty="0"/>
          </a:p>
        </p:txBody>
      </p:sp>
      <p:sp>
        <p:nvSpPr>
          <p:cNvPr id="4" name="Action Button: Forward or Next 3">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768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CORRECT!</a:t>
            </a:r>
            <a:endParaRPr lang="en-US" sz="72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You have found the correct location of the dewclaw.</a:t>
            </a:r>
            <a:endParaRPr lang="en-US" dirty="0"/>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38400" y="3562066"/>
            <a:ext cx="4648200" cy="1622708"/>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Forward or Next 4">
            <a:hlinkClick r:id="rId4" action="ppaction://hlinksldjump"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5"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elp 6">
            <a:hlinkClick r:id="rId6" action="ppaction://hlinksldjump" highlightClick="1"/>
          </p:cNvPr>
          <p:cNvSpPr/>
          <p:nvPr/>
        </p:nvSpPr>
        <p:spPr>
          <a:xfrm>
            <a:off x="134203" y="45378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4888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Nice Try!</a:t>
            </a:r>
            <a:endParaRPr lang="en-US" sz="72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endParaRPr lang="en-US" dirty="0"/>
          </a:p>
          <a:p>
            <a:pPr marL="82296" indent="0">
              <a:buNone/>
            </a:pPr>
            <a:r>
              <a:rPr lang="en-US" dirty="0" smtClean="0"/>
              <a:t>This is not the correct location of the dewclaw.</a:t>
            </a:r>
            <a:endParaRPr lang="en-US" dirty="0"/>
          </a:p>
        </p:txBody>
      </p:sp>
      <p:sp>
        <p:nvSpPr>
          <p:cNvPr id="4" name="Action Button: Custom 3">
            <a:hlinkClick r:id="rId2" action="ppaction://hlinksldjump" highlightClick="1"/>
          </p:cNvPr>
          <p:cNvSpPr/>
          <p:nvPr/>
        </p:nvSpPr>
        <p:spPr>
          <a:xfrm>
            <a:off x="5181600" y="5725236"/>
            <a:ext cx="3581400"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Go Back To Question</a:t>
            </a:r>
            <a:endParaRPr lang="en-US" sz="2800" dirty="0"/>
          </a:p>
        </p:txBody>
      </p:sp>
    </p:spTree>
    <p:extLst>
      <p:ext uri="{BB962C8B-B14F-4D97-AF65-F5344CB8AC3E}">
        <p14:creationId xmlns:p14="http://schemas.microsoft.com/office/powerpoint/2010/main" val="1626112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US" dirty="0" smtClean="0"/>
              <a:t>Which cow has the deepest body?</a:t>
            </a:r>
            <a:endParaRPr lang="en-US" dirty="0"/>
          </a:p>
        </p:txBody>
      </p:sp>
      <p:pic>
        <p:nvPicPr>
          <p:cNvPr id="5" name="Picture 4">
            <a:hlinkClick r:id="rId3" action="ppaction://hlinksldjump"/>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71600" y="2817639"/>
            <a:ext cx="3108960" cy="2331720"/>
          </a:xfrm>
          <a:prstGeom prst="rect">
            <a:avLst/>
          </a:prstGeom>
        </p:spPr>
      </p:pic>
      <p:pic>
        <p:nvPicPr>
          <p:cNvPr id="6" name="Picture 5">
            <a:hlinkClick r:id="rId5" action="ppaction://hlinksldjump"/>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953000" y="2931939"/>
            <a:ext cx="3538182" cy="2186597"/>
          </a:xfrm>
          <a:prstGeom prst="rect">
            <a:avLst/>
          </a:prstGeom>
        </p:spPr>
      </p:pic>
      <p:sp>
        <p:nvSpPr>
          <p:cNvPr id="7" name="Action Button: Back or Previous 6">
            <a:hlinkClick r:id="rId7" action="ppaction://hlinksldjump" highlightClick="1"/>
          </p:cNvPr>
          <p:cNvSpPr/>
          <p:nvPr/>
        </p:nvSpPr>
        <p:spPr>
          <a:xfrm>
            <a:off x="168322" y="32937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8" action="ppaction://hlinksldjump" highlightClick="1"/>
          </p:cNvPr>
          <p:cNvSpPr/>
          <p:nvPr/>
        </p:nvSpPr>
        <p:spPr>
          <a:xfrm>
            <a:off x="168322" y="411099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elp 8">
            <a:hlinkClick r:id="rId9" action="ppaction://hlinksldjump" highlightClick="1"/>
          </p:cNvPr>
          <p:cNvSpPr/>
          <p:nvPr/>
        </p:nvSpPr>
        <p:spPr>
          <a:xfrm>
            <a:off x="168322" y="4883624"/>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2290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CORRECT!</a:t>
            </a:r>
            <a:endParaRPr lang="en-US" sz="72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This is an example of the desired body depth in beef cattle.</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03525" y="3431381"/>
            <a:ext cx="3535363"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3733800" y="3886200"/>
            <a:ext cx="1143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30625" y="5093197"/>
            <a:ext cx="1146175" cy="7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4309967" y="3998663"/>
            <a:ext cx="0" cy="1054597"/>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571206" y="4561217"/>
            <a:ext cx="2057400" cy="12223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28606" y="4463534"/>
            <a:ext cx="2209800" cy="369332"/>
          </a:xfrm>
          <a:prstGeom prst="rect">
            <a:avLst/>
          </a:prstGeom>
          <a:noFill/>
        </p:spPr>
        <p:txBody>
          <a:bodyPr wrap="square" rtlCol="0">
            <a:spAutoFit/>
          </a:bodyPr>
          <a:lstStyle/>
          <a:p>
            <a:r>
              <a:rPr lang="en-US" dirty="0"/>
              <a:t>c</a:t>
            </a:r>
            <a:r>
              <a:rPr lang="en-US" dirty="0" smtClean="0"/>
              <a:t>orrect body depth</a:t>
            </a:r>
            <a:endParaRPr lang="en-US" dirty="0"/>
          </a:p>
        </p:txBody>
      </p:sp>
      <p:sp>
        <p:nvSpPr>
          <p:cNvPr id="15" name="Action Button: Forward or Next 14">
            <a:hlinkClick r:id="rId5" action="ppaction://hlinksldjump"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Home 15">
            <a:hlinkClick r:id="rId6"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Help 16">
            <a:hlinkClick r:id="rId7" action="ppaction://hlinksldjump" highlightClick="1"/>
          </p:cNvPr>
          <p:cNvSpPr/>
          <p:nvPr/>
        </p:nvSpPr>
        <p:spPr>
          <a:xfrm>
            <a:off x="134203" y="4517998"/>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7425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Good Try!</a:t>
            </a:r>
            <a:endParaRPr lang="en-US" sz="72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This heifer does not have the desired body depth.</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4200" y="3200400"/>
            <a:ext cx="3109913"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3810000" y="3429000"/>
            <a:ext cx="990600" cy="76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88556" y="4533900"/>
            <a:ext cx="990600" cy="76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183856" y="3505200"/>
            <a:ext cx="0" cy="10287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030940" y="4114800"/>
            <a:ext cx="855260" cy="5773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3263" y="4523096"/>
            <a:ext cx="2286000" cy="369332"/>
          </a:xfrm>
          <a:prstGeom prst="rect">
            <a:avLst/>
          </a:prstGeom>
          <a:noFill/>
        </p:spPr>
        <p:txBody>
          <a:bodyPr wrap="square" rtlCol="0">
            <a:spAutoFit/>
          </a:bodyPr>
          <a:lstStyle/>
          <a:p>
            <a:r>
              <a:rPr lang="en-US" dirty="0" smtClean="0"/>
              <a:t>Shallow body depth</a:t>
            </a:r>
            <a:endParaRPr lang="en-US" dirty="0"/>
          </a:p>
        </p:txBody>
      </p:sp>
      <p:sp>
        <p:nvSpPr>
          <p:cNvPr id="4" name="Action Button: Custom 3">
            <a:hlinkClick r:id="rId4" action="ppaction://hlinksldjump" highlightClick="1"/>
          </p:cNvPr>
          <p:cNvSpPr/>
          <p:nvPr/>
        </p:nvSpPr>
        <p:spPr>
          <a:xfrm>
            <a:off x="5257800" y="5791200"/>
            <a:ext cx="3581400"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Go Back To Question</a:t>
            </a:r>
            <a:endParaRPr lang="en-US" sz="2800" dirty="0"/>
          </a:p>
        </p:txBody>
      </p:sp>
    </p:spTree>
    <p:extLst>
      <p:ext uri="{BB962C8B-B14F-4D97-AF65-F5344CB8AC3E}">
        <p14:creationId xmlns:p14="http://schemas.microsoft.com/office/powerpoint/2010/main" val="924446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r>
              <a:rPr lang="en-US" dirty="0" smtClean="0"/>
              <a:t>Which picture shows a bowlegged cow?</a:t>
            </a:r>
            <a:endParaRPr lang="en-US" dirty="0"/>
          </a:p>
        </p:txBody>
      </p:sp>
      <p:pic>
        <p:nvPicPr>
          <p:cNvPr id="4" name="Picture 3">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90182" y="3154541"/>
            <a:ext cx="1986300" cy="3004190"/>
          </a:xfrm>
          <a:prstGeom prst="rect">
            <a:avLst/>
          </a:prstGeom>
        </p:spPr>
      </p:pic>
      <p:pic>
        <p:nvPicPr>
          <p:cNvPr id="1026" name="Picture 2">
            <a:hlinkClick r:id="rId5" action="ppaction://hlinksldjump"/>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867400" y="3211406"/>
            <a:ext cx="1676400" cy="284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3600" y="5377934"/>
            <a:ext cx="685800" cy="369332"/>
          </a:xfrm>
          <a:prstGeom prst="rect">
            <a:avLst/>
          </a:prstGeom>
          <a:solidFill>
            <a:schemeClr val="bg1"/>
          </a:solidFill>
        </p:spPr>
        <p:txBody>
          <a:bodyPr wrap="square" rtlCol="0">
            <a:spAutoFit/>
          </a:bodyPr>
          <a:lstStyle/>
          <a:p>
            <a:endParaRPr lang="en-US" dirty="0"/>
          </a:p>
        </p:txBody>
      </p:sp>
      <p:pic>
        <p:nvPicPr>
          <p:cNvPr id="1027"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638800" y="5375790"/>
            <a:ext cx="6889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ction Button: Back or Previous 7">
            <a:hlinkClick r:id="rId8" action="ppaction://hlinksldjump" highlightClick="1"/>
          </p:cNvPr>
          <p:cNvSpPr/>
          <p:nvPr/>
        </p:nvSpPr>
        <p:spPr>
          <a:xfrm>
            <a:off x="168322" y="32937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rId9" action="ppaction://hlinksldjump" highlightClick="1"/>
          </p:cNvPr>
          <p:cNvSpPr/>
          <p:nvPr/>
        </p:nvSpPr>
        <p:spPr>
          <a:xfrm>
            <a:off x="168322" y="411099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elp 9">
            <a:hlinkClick r:id="rId10" action="ppaction://hlinksldjump" highlightClick="1"/>
          </p:cNvPr>
          <p:cNvSpPr/>
          <p:nvPr/>
        </p:nvSpPr>
        <p:spPr>
          <a:xfrm>
            <a:off x="168322" y="4883624"/>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0921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CORRECT!</a:t>
            </a:r>
            <a:endParaRPr lang="en-US" sz="72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This is an example of bowlegged feet and legs on a beef animal.</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3800" y="3200400"/>
            <a:ext cx="1987550"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33800" y="5486400"/>
            <a:ext cx="457200" cy="369332"/>
          </a:xfrm>
          <a:prstGeom prst="rect">
            <a:avLst/>
          </a:prstGeom>
          <a:solidFill>
            <a:schemeClr val="bg1"/>
          </a:solidFill>
        </p:spPr>
        <p:txBody>
          <a:bodyPr wrap="square" rtlCol="0">
            <a:spAutoFit/>
          </a:bodyPr>
          <a:lstStyle/>
          <a:p>
            <a:endParaRPr lang="en-US" dirty="0"/>
          </a:p>
        </p:txBody>
      </p:sp>
      <p:cxnSp>
        <p:nvCxnSpPr>
          <p:cNvPr id="6" name="Straight Arrow Connector 5"/>
          <p:cNvCxnSpPr/>
          <p:nvPr/>
        </p:nvCxnSpPr>
        <p:spPr>
          <a:xfrm flipH="1">
            <a:off x="5181600" y="5279767"/>
            <a:ext cx="762000" cy="4132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43600" y="5072300"/>
            <a:ext cx="2209800" cy="369332"/>
          </a:xfrm>
          <a:prstGeom prst="rect">
            <a:avLst/>
          </a:prstGeom>
          <a:noFill/>
        </p:spPr>
        <p:txBody>
          <a:bodyPr wrap="square" rtlCol="0">
            <a:spAutoFit/>
          </a:bodyPr>
          <a:lstStyle/>
          <a:p>
            <a:r>
              <a:rPr lang="en-US" dirty="0" smtClean="0"/>
              <a:t>hooves turn in</a:t>
            </a:r>
            <a:endParaRPr lang="en-US" dirty="0"/>
          </a:p>
        </p:txBody>
      </p:sp>
      <p:sp>
        <p:nvSpPr>
          <p:cNvPr id="9" name="Action Button: Forward or Next 8">
            <a:hlinkClick r:id="rId4" action="ppaction://hlinksldjump"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5"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elp 10">
            <a:hlinkClick r:id="rId6" action="ppaction://hlinksldjump" highlightClick="1"/>
          </p:cNvPr>
          <p:cNvSpPr/>
          <p:nvPr/>
        </p:nvSpPr>
        <p:spPr>
          <a:xfrm>
            <a:off x="134203" y="45378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614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Try Again!</a:t>
            </a:r>
            <a:endParaRPr lang="en-US" sz="7200" dirty="0"/>
          </a:p>
        </p:txBody>
      </p:sp>
      <p:sp>
        <p:nvSpPr>
          <p:cNvPr id="3" name="Content Placeholder 2"/>
          <p:cNvSpPr>
            <a:spLocks noGrp="1"/>
          </p:cNvSpPr>
          <p:nvPr>
            <p:ph idx="1"/>
          </p:nvPr>
        </p:nvSpPr>
        <p:spPr/>
        <p:txBody>
          <a:bodyPr/>
          <a:lstStyle/>
          <a:p>
            <a:pPr marL="82296" indent="0">
              <a:buNone/>
            </a:pPr>
            <a:endParaRPr lang="en-US" dirty="0"/>
          </a:p>
          <a:p>
            <a:pPr marL="82296" indent="0">
              <a:buNone/>
            </a:pPr>
            <a:r>
              <a:rPr lang="en-US" dirty="0" smtClean="0"/>
              <a:t>This is not an example of bowlegged feet and legs.  Instead, it is an example of cow hocked feet and legs.</a:t>
            </a: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62200" y="3581400"/>
            <a:ext cx="1676400"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4600" y="5711058"/>
            <a:ext cx="381000" cy="369332"/>
          </a:xfrm>
          <a:prstGeom prst="rect">
            <a:avLst/>
          </a:prstGeom>
          <a:solidFill>
            <a:schemeClr val="bg1"/>
          </a:solidFill>
        </p:spPr>
        <p:txBody>
          <a:bodyPr wrap="square" rtlCol="0">
            <a:spAutoFit/>
          </a:bodyPr>
          <a:lstStyle/>
          <a:p>
            <a:endParaRPr lang="en-US" dirty="0"/>
          </a:p>
        </p:txBody>
      </p:sp>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26631" y="5465704"/>
            <a:ext cx="10239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50568" y="5281038"/>
            <a:ext cx="2667000" cy="369332"/>
          </a:xfrm>
          <a:prstGeom prst="rect">
            <a:avLst/>
          </a:prstGeom>
          <a:noFill/>
        </p:spPr>
        <p:txBody>
          <a:bodyPr wrap="square" rtlCol="0">
            <a:spAutoFit/>
          </a:bodyPr>
          <a:lstStyle/>
          <a:p>
            <a:r>
              <a:rPr lang="en-US" dirty="0"/>
              <a:t>h</a:t>
            </a:r>
            <a:r>
              <a:rPr lang="en-US" dirty="0" smtClean="0"/>
              <a:t>ooves turn outward</a:t>
            </a:r>
            <a:endParaRPr lang="en-US" dirty="0"/>
          </a:p>
        </p:txBody>
      </p:sp>
      <p:sp>
        <p:nvSpPr>
          <p:cNvPr id="7" name="Action Button: Custom 6">
            <a:hlinkClick r:id="rId5" action="ppaction://hlinksldjump" highlightClick="1"/>
          </p:cNvPr>
          <p:cNvSpPr/>
          <p:nvPr/>
        </p:nvSpPr>
        <p:spPr>
          <a:xfrm>
            <a:off x="4983884" y="5681665"/>
            <a:ext cx="3886200" cy="95833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Go Back To Question</a:t>
            </a:r>
            <a:endParaRPr lang="en-US" sz="2800" dirty="0"/>
          </a:p>
        </p:txBody>
      </p:sp>
    </p:spTree>
    <p:extLst>
      <p:ext uri="{BB962C8B-B14F-4D97-AF65-F5344CB8AC3E}">
        <p14:creationId xmlns:p14="http://schemas.microsoft.com/office/powerpoint/2010/main" val="26350051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r>
              <a:rPr lang="en-US" sz="1100" dirty="0" smtClean="0"/>
              <a:t>Information</a:t>
            </a:r>
          </a:p>
          <a:p>
            <a:pPr lvl="1"/>
            <a:r>
              <a:rPr lang="en-US" sz="1000" dirty="0">
                <a:hlinkClick r:id="rId2"/>
              </a:rPr>
              <a:t>http://</a:t>
            </a:r>
            <a:r>
              <a:rPr lang="en-US" sz="1000" dirty="0" smtClean="0">
                <a:hlinkClick r:id="rId2"/>
              </a:rPr>
              <a:t>www.sdstate.edu/ars/students/activities/judging/evaluation/upload/LivestockJudgingManual.pdf</a:t>
            </a:r>
            <a:endParaRPr lang="en-US" sz="1000" dirty="0" smtClean="0"/>
          </a:p>
          <a:p>
            <a:pPr lvl="1"/>
            <a:r>
              <a:rPr lang="en-US" sz="1000" dirty="0">
                <a:hlinkClick r:id="rId3"/>
              </a:rPr>
              <a:t>http://extension.uidaho.edu/</a:t>
            </a:r>
            <a:r>
              <a:rPr lang="en-US" sz="1000" dirty="0" err="1">
                <a:hlinkClick r:id="rId3"/>
              </a:rPr>
              <a:t>blaine</a:t>
            </a:r>
            <a:r>
              <a:rPr lang="en-US" sz="1000" dirty="0">
                <a:hlinkClick r:id="rId3"/>
              </a:rPr>
              <a:t>/</a:t>
            </a:r>
            <a:r>
              <a:rPr lang="en-US" sz="1000" dirty="0" err="1">
                <a:hlinkClick r:id="rId3"/>
              </a:rPr>
              <a:t>Cindy’s%Articles</a:t>
            </a:r>
            <a:r>
              <a:rPr lang="en-US" sz="1000" dirty="0">
                <a:hlinkClick r:id="rId3"/>
              </a:rPr>
              <a:t>/Judging%20Beef%20Cattle%20101[1].</a:t>
            </a:r>
            <a:r>
              <a:rPr lang="en-US" sz="1000" dirty="0" smtClean="0">
                <a:hlinkClick r:id="rId3"/>
              </a:rPr>
              <a:t>pdf</a:t>
            </a:r>
            <a:endParaRPr lang="en-US" sz="1000" dirty="0" smtClean="0"/>
          </a:p>
          <a:p>
            <a:r>
              <a:rPr lang="en-US" sz="1100" dirty="0" smtClean="0"/>
              <a:t>Pictures</a:t>
            </a:r>
          </a:p>
          <a:p>
            <a:pPr lvl="1"/>
            <a:r>
              <a:rPr lang="en-US" sz="1000" dirty="0">
                <a:hlinkClick r:id="rId2"/>
              </a:rPr>
              <a:t>http://</a:t>
            </a:r>
            <a:r>
              <a:rPr lang="en-US" sz="1000" dirty="0" smtClean="0">
                <a:hlinkClick r:id="rId2"/>
              </a:rPr>
              <a:t>www.sdstate.edu/ars/students/activities/judging/evaluation/upload/LivestockJudgingManual.pdf</a:t>
            </a:r>
            <a:endParaRPr lang="en-US" sz="1000" dirty="0" smtClean="0"/>
          </a:p>
          <a:p>
            <a:pPr lvl="1"/>
            <a:r>
              <a:rPr lang="en-US" sz="1000" dirty="0">
                <a:hlinkClick r:id="rId3"/>
              </a:rPr>
              <a:t>http://extension.uidaho.edu/</a:t>
            </a:r>
            <a:r>
              <a:rPr lang="en-US" sz="1000" dirty="0" err="1">
                <a:hlinkClick r:id="rId3"/>
              </a:rPr>
              <a:t>blaine</a:t>
            </a:r>
            <a:r>
              <a:rPr lang="en-US" sz="1000" dirty="0">
                <a:hlinkClick r:id="rId3"/>
              </a:rPr>
              <a:t>/</a:t>
            </a:r>
            <a:r>
              <a:rPr lang="en-US" sz="1000" dirty="0" err="1">
                <a:hlinkClick r:id="rId3"/>
              </a:rPr>
              <a:t>Cindy’s%Articles</a:t>
            </a:r>
            <a:r>
              <a:rPr lang="en-US" sz="1000" dirty="0">
                <a:hlinkClick r:id="rId3"/>
              </a:rPr>
              <a:t>/Judging%20Beef%20Cattle%20101[1].</a:t>
            </a:r>
            <a:r>
              <a:rPr lang="en-US" sz="1000" dirty="0" smtClean="0">
                <a:hlinkClick r:id="rId3"/>
              </a:rPr>
              <a:t>pdf</a:t>
            </a:r>
            <a:endParaRPr lang="en-US" sz="1000" dirty="0" smtClean="0"/>
          </a:p>
          <a:p>
            <a:pPr lvl="1"/>
            <a:r>
              <a:rPr lang="en-US" sz="1000" dirty="0">
                <a:hlinkClick r:id="rId4"/>
              </a:rPr>
              <a:t>http://</a:t>
            </a:r>
            <a:r>
              <a:rPr lang="en-US" sz="1000" dirty="0" smtClean="0">
                <a:hlinkClick r:id="rId4"/>
              </a:rPr>
              <a:t>www.bar5.com/animals/bulls/salerika.htm</a:t>
            </a:r>
            <a:endParaRPr lang="en-US" sz="1000" dirty="0" smtClean="0"/>
          </a:p>
          <a:p>
            <a:pPr lvl="1"/>
            <a:r>
              <a:rPr lang="en-US" sz="1000" dirty="0" smtClean="0">
                <a:hlinkClick r:id="rId5"/>
              </a:rPr>
              <a:t>http</a:t>
            </a:r>
            <a:r>
              <a:rPr lang="en-US" sz="1000" dirty="0">
                <a:hlinkClick r:id="rId5"/>
              </a:rPr>
              <a:t>://</a:t>
            </a:r>
            <a:r>
              <a:rPr lang="en-US" sz="1000" dirty="0" smtClean="0">
                <a:hlinkClick r:id="rId5"/>
              </a:rPr>
              <a:t>www.musclechemistry.com/upload/female-fitness-bodybuilding-31304-skinny-beef.html</a:t>
            </a:r>
            <a:endParaRPr lang="en-US" sz="1000" dirty="0" smtClean="0"/>
          </a:p>
          <a:p>
            <a:pPr lvl="1"/>
            <a:r>
              <a:rPr lang="en-US" sz="1000" dirty="0" smtClean="0">
                <a:hlinkClick r:id="rId6"/>
              </a:rPr>
              <a:t>http</a:t>
            </a:r>
            <a:r>
              <a:rPr lang="en-US" sz="1000" dirty="0">
                <a:hlinkClick r:id="rId6"/>
              </a:rPr>
              <a:t>://absbeef.wordpress.com/tag/beef-cattle</a:t>
            </a:r>
            <a:r>
              <a:rPr lang="en-US" sz="1000" dirty="0" smtClean="0">
                <a:hlinkClick r:id="rId6"/>
              </a:rPr>
              <a:t>/</a:t>
            </a:r>
            <a:endParaRPr lang="en-US" sz="1000" dirty="0" smtClean="0"/>
          </a:p>
          <a:p>
            <a:pPr lvl="1"/>
            <a:r>
              <a:rPr lang="en-US" sz="1000" dirty="0">
                <a:hlinkClick r:id="rId7"/>
              </a:rPr>
              <a:t>http://</a:t>
            </a:r>
            <a:r>
              <a:rPr lang="en-US" sz="1000" dirty="0" smtClean="0">
                <a:hlinkClick r:id="rId7"/>
              </a:rPr>
              <a:t>www.advantagecattle.com/ACSassociates/Twinoaks/herdsire1916.htm</a:t>
            </a:r>
            <a:endParaRPr lang="en-US" sz="1000" dirty="0" smtClean="0"/>
          </a:p>
          <a:p>
            <a:pPr lvl="1"/>
            <a:r>
              <a:rPr lang="en-US" sz="1000" dirty="0">
                <a:hlinkClick r:id="rId2"/>
              </a:rPr>
              <a:t>http://</a:t>
            </a:r>
            <a:r>
              <a:rPr lang="en-US" sz="1000" dirty="0" smtClean="0">
                <a:hlinkClick r:id="rId2"/>
              </a:rPr>
              <a:t>www.sdstate.edu/ars/students/activities/judging/evaluation/upload/LivestockJudgingManual.pdf</a:t>
            </a:r>
            <a:endParaRPr lang="en-US" sz="1000" dirty="0" smtClean="0"/>
          </a:p>
          <a:p>
            <a:pPr lvl="1"/>
            <a:r>
              <a:rPr lang="en-US" sz="1000" dirty="0" smtClean="0">
                <a:hlinkClick r:id="rId8"/>
              </a:rPr>
              <a:t>http</a:t>
            </a:r>
            <a:r>
              <a:rPr lang="en-US" sz="1000" dirty="0">
                <a:hlinkClick r:id="rId8"/>
              </a:rPr>
              <a:t>://</a:t>
            </a:r>
            <a:r>
              <a:rPr lang="en-US" sz="1000" dirty="0" smtClean="0">
                <a:hlinkClick r:id="rId8"/>
              </a:rPr>
              <a:t>www.oneillangusfarm.com/fall_female_bid_off.html</a:t>
            </a:r>
            <a:endParaRPr lang="en-US" sz="1000" dirty="0" smtClean="0"/>
          </a:p>
          <a:p>
            <a:pPr lvl="1"/>
            <a:r>
              <a:rPr lang="en-US" sz="1000" dirty="0" smtClean="0">
                <a:hlinkClick r:id="rId9"/>
              </a:rPr>
              <a:t>http</a:t>
            </a:r>
            <a:r>
              <a:rPr lang="en-US" sz="1000" dirty="0">
                <a:hlinkClick r:id="rId9"/>
              </a:rPr>
              <a:t>://</a:t>
            </a:r>
            <a:r>
              <a:rPr lang="en-US" sz="1000" dirty="0" smtClean="0">
                <a:hlinkClick r:id="rId9"/>
              </a:rPr>
              <a:t>www.gklivestock.com/sales.htm</a:t>
            </a:r>
            <a:endParaRPr lang="en-US" sz="1000" dirty="0" smtClean="0"/>
          </a:p>
          <a:p>
            <a:pPr lvl="1"/>
            <a:r>
              <a:rPr lang="en-US" sz="1000" dirty="0" smtClean="0">
                <a:hlinkClick r:id="rId10"/>
              </a:rPr>
              <a:t>http</a:t>
            </a:r>
            <a:r>
              <a:rPr lang="en-US" sz="1000" dirty="0">
                <a:hlinkClick r:id="rId10"/>
              </a:rPr>
              <a:t>://</a:t>
            </a:r>
            <a:r>
              <a:rPr lang="en-US" sz="1000" dirty="0" smtClean="0">
                <a:hlinkClick r:id="rId10"/>
              </a:rPr>
              <a:t>www.stclaudevetclinic.com/pages/simple-page3</a:t>
            </a:r>
            <a:endParaRPr lang="en-US" sz="1000" dirty="0" smtClean="0"/>
          </a:p>
          <a:p>
            <a:pPr lvl="1"/>
            <a:r>
              <a:rPr lang="en-US" sz="1000" dirty="0" smtClean="0">
                <a:hlinkClick r:id="rId11"/>
              </a:rPr>
              <a:t>http</a:t>
            </a:r>
            <a:r>
              <a:rPr lang="en-US" sz="1000" dirty="0">
                <a:hlinkClick r:id="rId11"/>
              </a:rPr>
              <a:t>://www.steerplanet.com/bb/cattle-for-sale/group-of-show-steers-for-sale-in-ky-truck-headed-to-sd-and-ia-next-week</a:t>
            </a:r>
            <a:r>
              <a:rPr lang="en-US" sz="1000" dirty="0" smtClean="0">
                <a:hlinkClick r:id="rId11"/>
              </a:rPr>
              <a:t>/</a:t>
            </a:r>
            <a:endParaRPr lang="en-US" sz="1000" dirty="0" smtClean="0"/>
          </a:p>
          <a:p>
            <a:pPr lvl="1"/>
            <a:r>
              <a:rPr lang="en-US" sz="1000" dirty="0">
                <a:hlinkClick r:id="rId12"/>
              </a:rPr>
              <a:t>http://</a:t>
            </a:r>
            <a:r>
              <a:rPr lang="en-US" sz="1000" dirty="0" smtClean="0">
                <a:hlinkClick r:id="rId12"/>
              </a:rPr>
              <a:t>www.docstoc.com/docs/52995399/Parts-of-the-Beef-Steer</a:t>
            </a:r>
            <a:endParaRPr lang="en-US" sz="1000" dirty="0" smtClean="0"/>
          </a:p>
          <a:p>
            <a:pPr lvl="1"/>
            <a:r>
              <a:rPr lang="en-US" sz="1000" dirty="0" smtClean="0">
                <a:hlinkClick r:id="rId13"/>
              </a:rPr>
              <a:t>http</a:t>
            </a:r>
            <a:r>
              <a:rPr lang="en-US" sz="1000" dirty="0">
                <a:hlinkClick r:id="rId13"/>
              </a:rPr>
              <a:t>://</a:t>
            </a:r>
            <a:r>
              <a:rPr lang="en-US" sz="1000" dirty="0" smtClean="0">
                <a:hlinkClick r:id="rId13"/>
              </a:rPr>
              <a:t>www.clemson.edu/edisto/beef/beef.htm</a:t>
            </a:r>
            <a:endParaRPr lang="en-US" sz="1000" dirty="0" smtClean="0"/>
          </a:p>
          <a:p>
            <a:pPr lvl="1"/>
            <a:r>
              <a:rPr lang="en-US" sz="1000" dirty="0" smtClean="0">
                <a:hlinkClick r:id="rId14"/>
              </a:rPr>
              <a:t>http</a:t>
            </a:r>
            <a:r>
              <a:rPr lang="en-US" sz="1000" dirty="0">
                <a:hlinkClick r:id="rId14"/>
              </a:rPr>
              <a:t>://www.hobbsfarmscattle.com</a:t>
            </a:r>
            <a:r>
              <a:rPr lang="en-US" sz="1000" dirty="0" smtClean="0">
                <a:hlinkClick r:id="rId14"/>
              </a:rPr>
              <a:t>/</a:t>
            </a:r>
            <a:endParaRPr lang="en-US" sz="1000" dirty="0" smtClean="0"/>
          </a:p>
          <a:p>
            <a:pPr lvl="1"/>
            <a:r>
              <a:rPr lang="en-US" sz="1000" dirty="0">
                <a:hlinkClick r:id="rId15"/>
              </a:rPr>
              <a:t>http://</a:t>
            </a:r>
            <a:r>
              <a:rPr lang="en-US" sz="1000" dirty="0" smtClean="0">
                <a:hlinkClick r:id="rId15"/>
              </a:rPr>
              <a:t>www.brahman.com.au/technical_information/selection/structureAndLameness.html</a:t>
            </a:r>
            <a:endParaRPr lang="en-US" sz="1000" dirty="0" smtClean="0"/>
          </a:p>
          <a:p>
            <a:pPr lvl="1"/>
            <a:r>
              <a:rPr lang="en-US" sz="1000" dirty="0">
                <a:hlinkClick r:id="rId16"/>
              </a:rPr>
              <a:t>http://</a:t>
            </a:r>
            <a:r>
              <a:rPr lang="en-US" sz="1000" dirty="0" smtClean="0">
                <a:hlinkClick r:id="rId16"/>
              </a:rPr>
              <a:t>bestclipartblog.com/32-farm-clip-art.html/farm-clip-art-3</a:t>
            </a:r>
            <a:endParaRPr lang="en-US" sz="1000" dirty="0" smtClean="0"/>
          </a:p>
          <a:p>
            <a:r>
              <a:rPr lang="en-US" sz="1100" dirty="0" smtClean="0"/>
              <a:t>Video</a:t>
            </a:r>
          </a:p>
          <a:p>
            <a:pPr lvl="1"/>
            <a:r>
              <a:rPr lang="en-US" sz="1000" dirty="0">
                <a:hlinkClick r:id="rId17"/>
              </a:rPr>
              <a:t>http://</a:t>
            </a:r>
            <a:r>
              <a:rPr lang="en-US" sz="1000" dirty="0" smtClean="0">
                <a:hlinkClick r:id="rId17"/>
              </a:rPr>
              <a:t>www.youtube.com/watch?v=GCLMVW522X8</a:t>
            </a:r>
            <a:r>
              <a:rPr lang="en-US" sz="1000" dirty="0" smtClean="0"/>
              <a:t> </a:t>
            </a:r>
            <a:endParaRPr lang="en-US" sz="1000" dirty="0"/>
          </a:p>
        </p:txBody>
      </p:sp>
      <p:sp>
        <p:nvSpPr>
          <p:cNvPr id="4" name="Action Button: Forward or Next 3">
            <a:hlinkClick r:id="rId18" action="ppaction://hlinksldjump"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19"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elp 5">
            <a:hlinkClick r:id="rId20" action="ppaction://hlinksldjump" highlightClick="1"/>
          </p:cNvPr>
          <p:cNvSpPr/>
          <p:nvPr/>
        </p:nvSpPr>
        <p:spPr>
          <a:xfrm>
            <a:off x="134203" y="45378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4925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48346" y="2967334"/>
            <a:ext cx="6557454" cy="2823865"/>
          </a:xfrm>
          <a:prstGeom prst="rect">
            <a:avLst/>
          </a:prstGeom>
          <a:noFill/>
          <a:ln>
            <a:noFill/>
          </a:ln>
        </p:spPr>
        <p:txBody>
          <a:bodyPr wrap="none" lIns="91440" tIns="45720" rIns="91440" bIns="45720">
            <a:prstTxWarp prst="textArchUp">
              <a:avLst/>
            </a:prstTxWarp>
            <a:spAutoFit/>
          </a:bodyPr>
          <a:lstStyle/>
          <a:p>
            <a:pPr algn="ctr"/>
            <a:r>
              <a:rPr lang="en-US" sz="7200" b="1" cap="none" spc="0" dirty="0" smtClean="0">
                <a:ln w="1905">
                  <a:solidFill>
                    <a:schemeClr val="bg2">
                      <a:lumMod val="90000"/>
                    </a:schemeClr>
                  </a:solidFill>
                </a:ln>
                <a:solidFill>
                  <a:schemeClr val="bg2">
                    <a:lumMod val="90000"/>
                  </a:schemeClr>
                </a:solidFill>
                <a:effectLst>
                  <a:innerShdw blurRad="69850" dist="43180" dir="5400000">
                    <a:srgbClr val="000000">
                      <a:alpha val="65000"/>
                    </a:srgbClr>
                  </a:innerShdw>
                </a:effectLst>
                <a:latin typeface="Berlin Sans FB" pitchFamily="34" charset="0"/>
              </a:rPr>
              <a:t>THANKS FOR </a:t>
            </a:r>
          </a:p>
          <a:p>
            <a:pPr algn="ctr"/>
            <a:r>
              <a:rPr lang="en-US" sz="7200" b="1" cap="none" spc="0" dirty="0" smtClean="0">
                <a:ln w="1905">
                  <a:solidFill>
                    <a:schemeClr val="bg2">
                      <a:lumMod val="90000"/>
                    </a:schemeClr>
                  </a:solidFill>
                </a:ln>
                <a:solidFill>
                  <a:schemeClr val="bg2">
                    <a:lumMod val="90000"/>
                  </a:schemeClr>
                </a:solidFill>
                <a:effectLst>
                  <a:innerShdw blurRad="69850" dist="43180" dir="5400000">
                    <a:srgbClr val="000000">
                      <a:alpha val="65000"/>
                    </a:srgbClr>
                  </a:innerShdw>
                </a:effectLst>
                <a:latin typeface="Berlin Sans FB" pitchFamily="34" charset="0"/>
              </a:rPr>
              <a:t>PARTICIPATING!</a:t>
            </a:r>
            <a:endParaRPr lang="en-US" sz="7200" b="1" cap="none" spc="0" dirty="0">
              <a:ln w="1905">
                <a:solidFill>
                  <a:schemeClr val="bg2">
                    <a:lumMod val="90000"/>
                  </a:schemeClr>
                </a:solidFill>
              </a:ln>
              <a:solidFill>
                <a:schemeClr val="bg2">
                  <a:lumMod val="90000"/>
                </a:schemeClr>
              </a:solidFill>
              <a:effectLst>
                <a:innerShdw blurRad="69850" dist="43180" dir="5400000">
                  <a:srgbClr val="000000">
                    <a:alpha val="65000"/>
                  </a:srgbClr>
                </a:innerShdw>
              </a:effectLst>
              <a:latin typeface="Berlin Sans FB" pitchFamily="34" charset="0"/>
            </a:endParaRPr>
          </a:p>
        </p:txBody>
      </p:sp>
      <p:sp>
        <p:nvSpPr>
          <p:cNvPr id="7" name="Action Button: Custom 6">
            <a:hlinkClick r:id="" action="ppaction://hlinkshowjump?jump=endshow" highlightClick="1"/>
          </p:cNvPr>
          <p:cNvSpPr/>
          <p:nvPr/>
        </p:nvSpPr>
        <p:spPr>
          <a:xfrm>
            <a:off x="2667000" y="4572000"/>
            <a:ext cx="4572000" cy="1828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Click to End</a:t>
            </a:r>
            <a:endParaRPr lang="en-US" sz="4800" dirty="0"/>
          </a:p>
        </p:txBody>
      </p:sp>
    </p:spTree>
    <p:extLst>
      <p:ext uri="{BB962C8B-B14F-4D97-AF65-F5344CB8AC3E}">
        <p14:creationId xmlns:p14="http://schemas.microsoft.com/office/powerpoint/2010/main" val="1934465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Teacher’s Page</a:t>
            </a:r>
            <a:endParaRPr lang="en-US" dirty="0"/>
          </a:p>
        </p:txBody>
      </p:sp>
      <p:sp>
        <p:nvSpPr>
          <p:cNvPr id="3" name="Content Placeholder 2"/>
          <p:cNvSpPr>
            <a:spLocks noGrp="1"/>
          </p:cNvSpPr>
          <p:nvPr>
            <p:ph idx="1"/>
          </p:nvPr>
        </p:nvSpPr>
        <p:spPr/>
        <p:txBody>
          <a:bodyPr/>
          <a:lstStyle/>
          <a:p>
            <a:r>
              <a:rPr lang="en-US" dirty="0" smtClean="0"/>
              <a:t>Environment</a:t>
            </a:r>
          </a:p>
          <a:p>
            <a:pPr lvl="1"/>
            <a:r>
              <a:rPr lang="en-US" dirty="0" smtClean="0"/>
              <a:t>In order to complete this material, the learners will be going to a computer lab so that each one has an individual computer.  The lab will be kept quiet so that each student can focus on the learning.</a:t>
            </a:r>
            <a:endParaRPr lang="en-US" dirty="0"/>
          </a:p>
        </p:txBody>
      </p:sp>
      <p:sp>
        <p:nvSpPr>
          <p:cNvPr id="5" name="Action Button: Custom 4">
            <a:hlinkClick r:id="rId2" action="ppaction://hlinksldjump" highlightClick="1"/>
          </p:cNvPr>
          <p:cNvSpPr/>
          <p:nvPr/>
        </p:nvSpPr>
        <p:spPr>
          <a:xfrm>
            <a:off x="5206621" y="5482988"/>
            <a:ext cx="3581400" cy="1143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Go Back to Beginning</a:t>
            </a:r>
            <a:endParaRPr lang="en-US" sz="3200" dirty="0"/>
          </a:p>
        </p:txBody>
      </p:sp>
    </p:spTree>
    <p:extLst>
      <p:ext uri="{BB962C8B-B14F-4D97-AF65-F5344CB8AC3E}">
        <p14:creationId xmlns:p14="http://schemas.microsoft.com/office/powerpoint/2010/main" val="1330003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study beef cattle judging?</a:t>
            </a:r>
            <a:endParaRPr lang="en-US" dirty="0"/>
          </a:p>
        </p:txBody>
      </p:sp>
      <p:sp>
        <p:nvSpPr>
          <p:cNvPr id="4" name="Content Placeholder 3"/>
          <p:cNvSpPr>
            <a:spLocks noGrp="1"/>
          </p:cNvSpPr>
          <p:nvPr>
            <p:ph idx="1"/>
          </p:nvPr>
        </p:nvSpPr>
        <p:spPr/>
        <p:txBody>
          <a:bodyPr>
            <a:normAutofit/>
          </a:bodyPr>
          <a:lstStyle/>
          <a:p>
            <a:r>
              <a:rPr lang="en-US" sz="2400" dirty="0" smtClean="0"/>
              <a:t>In this video, the importance of learning how to judge beef cattle is described.  This knowledge is not only needed in the show ring, but also when raising cattle for maximum profit.</a:t>
            </a:r>
            <a:endParaRPr lang="en-US" sz="2400" dirty="0"/>
          </a:p>
        </p:txBody>
      </p:sp>
      <p:pic>
        <p:nvPicPr>
          <p:cNvPr id="5" name="GCLMVW522X8?version=3&amp;hl=en_US&amp;rel=0"/>
          <p:cNvPicPr>
            <a:picLocks noRot="1" noChangeAspect="1"/>
          </p:cNvPicPr>
          <p:nvPr>
            <a:videoFile r:link="rId1"/>
          </p:nvPr>
        </p:nvPicPr>
        <p:blipFill>
          <a:blip r:embed="rId3"/>
          <a:stretch>
            <a:fillRect/>
          </a:stretch>
        </p:blipFill>
        <p:spPr>
          <a:xfrm>
            <a:off x="2438400" y="3123347"/>
            <a:ext cx="4267200" cy="3200400"/>
          </a:xfrm>
          <a:prstGeom prst="rect">
            <a:avLst/>
          </a:prstGeom>
        </p:spPr>
      </p:pic>
      <p:sp>
        <p:nvSpPr>
          <p:cNvPr id="6" name="Action Button: Forward or Next 5">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3788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a:t>
            </a:r>
            <a:endParaRPr lang="en-US" dirty="0"/>
          </a:p>
        </p:txBody>
      </p:sp>
      <p:sp>
        <p:nvSpPr>
          <p:cNvPr id="5" name="TextBox 4"/>
          <p:cNvSpPr txBox="1"/>
          <p:nvPr/>
        </p:nvSpPr>
        <p:spPr>
          <a:xfrm>
            <a:off x="1371600" y="1828800"/>
            <a:ext cx="4267200" cy="4524315"/>
          </a:xfrm>
          <a:prstGeom prst="rect">
            <a:avLst/>
          </a:prstGeom>
          <a:noFill/>
        </p:spPr>
        <p:txBody>
          <a:bodyPr wrap="square" rtlCol="0">
            <a:spAutoFit/>
          </a:bodyPr>
          <a:lstStyle/>
          <a:p>
            <a:pPr marL="285750" indent="-285750">
              <a:buClr>
                <a:schemeClr val="bg2">
                  <a:lumMod val="50000"/>
                </a:schemeClr>
              </a:buClr>
              <a:buFont typeface="Arial" pitchFamily="34" charset="0"/>
              <a:buChar char="•"/>
            </a:pPr>
            <a:r>
              <a:rPr lang="en-US" sz="3200" dirty="0" smtClean="0">
                <a:hlinkClick r:id="rId2" action="ppaction://hlinksldjump"/>
              </a:rPr>
              <a:t>Judging Importance</a:t>
            </a:r>
            <a:endParaRPr lang="en-US" sz="3200" dirty="0" smtClean="0"/>
          </a:p>
          <a:p>
            <a:pPr>
              <a:buClr>
                <a:schemeClr val="bg2">
                  <a:lumMod val="50000"/>
                </a:schemeClr>
              </a:buClr>
            </a:pPr>
            <a:endParaRPr lang="en-US" sz="3200" dirty="0" smtClean="0"/>
          </a:p>
          <a:p>
            <a:pPr marL="285750" indent="-285750">
              <a:buClr>
                <a:schemeClr val="bg2">
                  <a:lumMod val="50000"/>
                </a:schemeClr>
              </a:buClr>
              <a:buFont typeface="Arial" pitchFamily="34" charset="0"/>
              <a:buChar char="•"/>
            </a:pPr>
            <a:r>
              <a:rPr lang="en-US" sz="3200" dirty="0" smtClean="0">
                <a:hlinkClick r:id="rId3" action="ppaction://hlinksldjump"/>
              </a:rPr>
              <a:t>Body Parts</a:t>
            </a:r>
            <a:endParaRPr lang="en-US" sz="3200" dirty="0" smtClean="0"/>
          </a:p>
          <a:p>
            <a:pPr>
              <a:buClr>
                <a:schemeClr val="bg2">
                  <a:lumMod val="50000"/>
                </a:schemeClr>
              </a:buClr>
            </a:pPr>
            <a:endParaRPr lang="en-US" sz="3200" dirty="0" smtClean="0"/>
          </a:p>
          <a:p>
            <a:pPr marL="285750" indent="-285750">
              <a:buClr>
                <a:schemeClr val="bg2">
                  <a:lumMod val="50000"/>
                </a:schemeClr>
              </a:buClr>
              <a:buFont typeface="Arial" pitchFamily="34" charset="0"/>
              <a:buChar char="•"/>
            </a:pPr>
            <a:r>
              <a:rPr lang="en-US" sz="3200" dirty="0" smtClean="0">
                <a:hlinkClick r:id="rId4" action="ppaction://hlinksldjump"/>
              </a:rPr>
              <a:t>Cattle Frame</a:t>
            </a:r>
            <a:endParaRPr lang="en-US" sz="3200" dirty="0" smtClean="0"/>
          </a:p>
          <a:p>
            <a:pPr>
              <a:buClr>
                <a:schemeClr val="bg2">
                  <a:lumMod val="50000"/>
                </a:schemeClr>
              </a:buClr>
            </a:pPr>
            <a:endParaRPr lang="en-US" sz="3200" dirty="0" smtClean="0"/>
          </a:p>
          <a:p>
            <a:pPr marL="285750" indent="-285750">
              <a:buClr>
                <a:schemeClr val="bg2">
                  <a:lumMod val="50000"/>
                </a:schemeClr>
              </a:buClr>
              <a:buFont typeface="Arial" pitchFamily="34" charset="0"/>
              <a:buChar char="•"/>
            </a:pPr>
            <a:r>
              <a:rPr lang="en-US" sz="3200" dirty="0" smtClean="0">
                <a:hlinkClick r:id="rId5" action="ppaction://hlinksldjump"/>
              </a:rPr>
              <a:t>Muscling</a:t>
            </a:r>
            <a:endParaRPr lang="en-US" sz="3200" dirty="0" smtClean="0"/>
          </a:p>
          <a:p>
            <a:pPr>
              <a:buClr>
                <a:schemeClr val="bg2">
                  <a:lumMod val="50000"/>
                </a:schemeClr>
              </a:buClr>
            </a:pPr>
            <a:endParaRPr lang="en-US" sz="3200" dirty="0" smtClean="0"/>
          </a:p>
          <a:p>
            <a:pPr marL="285750" indent="-285750">
              <a:buClr>
                <a:schemeClr val="bg2">
                  <a:lumMod val="50000"/>
                </a:schemeClr>
              </a:buClr>
              <a:buFont typeface="Arial" pitchFamily="34" charset="0"/>
              <a:buChar char="•"/>
            </a:pPr>
            <a:r>
              <a:rPr lang="en-US" sz="3200" dirty="0" smtClean="0">
                <a:hlinkClick r:id="rId6" action="ppaction://hlinksldjump"/>
              </a:rPr>
              <a:t>Volume</a:t>
            </a:r>
            <a:endParaRPr lang="en-US" sz="3200" dirty="0"/>
          </a:p>
        </p:txBody>
      </p:sp>
      <p:sp>
        <p:nvSpPr>
          <p:cNvPr id="6" name="TextBox 5"/>
          <p:cNvSpPr txBox="1"/>
          <p:nvPr/>
        </p:nvSpPr>
        <p:spPr>
          <a:xfrm>
            <a:off x="5410200" y="1828800"/>
            <a:ext cx="3276600" cy="4524315"/>
          </a:xfrm>
          <a:prstGeom prst="rect">
            <a:avLst/>
          </a:prstGeom>
          <a:noFill/>
        </p:spPr>
        <p:txBody>
          <a:bodyPr wrap="square" rtlCol="0">
            <a:spAutoFit/>
          </a:bodyPr>
          <a:lstStyle/>
          <a:p>
            <a:pPr marL="285750" indent="-285750">
              <a:buClr>
                <a:schemeClr val="bg2">
                  <a:lumMod val="50000"/>
                </a:schemeClr>
              </a:buClr>
              <a:buFont typeface="Arial" pitchFamily="34" charset="0"/>
              <a:buChar char="•"/>
            </a:pPr>
            <a:r>
              <a:rPr lang="en-US" sz="3200" dirty="0" smtClean="0">
                <a:hlinkClick r:id="rId7" action="ppaction://hlinksldjump"/>
              </a:rPr>
              <a:t>Structure</a:t>
            </a:r>
            <a:endParaRPr lang="en-US" sz="3200" dirty="0" smtClean="0"/>
          </a:p>
          <a:p>
            <a:pPr marL="285750" indent="-285750">
              <a:buClr>
                <a:schemeClr val="bg2">
                  <a:lumMod val="50000"/>
                </a:schemeClr>
              </a:buClr>
              <a:buFont typeface="Arial" pitchFamily="34" charset="0"/>
              <a:buChar char="•"/>
            </a:pPr>
            <a:endParaRPr lang="en-US" sz="3200" dirty="0" smtClean="0"/>
          </a:p>
          <a:p>
            <a:pPr marL="285750" indent="-285750">
              <a:buClr>
                <a:schemeClr val="bg2">
                  <a:lumMod val="50000"/>
                </a:schemeClr>
              </a:buClr>
              <a:buFont typeface="Arial" pitchFamily="34" charset="0"/>
              <a:buChar char="•"/>
            </a:pPr>
            <a:r>
              <a:rPr lang="en-US" sz="3200" dirty="0" smtClean="0">
                <a:hlinkClick r:id="rId8" action="ppaction://hlinksldjump"/>
              </a:rPr>
              <a:t>Structure cont.</a:t>
            </a:r>
            <a:endParaRPr lang="en-US" sz="3200" dirty="0" smtClean="0"/>
          </a:p>
          <a:p>
            <a:pPr>
              <a:buClr>
                <a:schemeClr val="bg2">
                  <a:lumMod val="50000"/>
                </a:schemeClr>
              </a:buClr>
            </a:pPr>
            <a:endParaRPr lang="en-US" sz="3200" dirty="0"/>
          </a:p>
          <a:p>
            <a:pPr marL="285750" indent="-285750">
              <a:buClr>
                <a:schemeClr val="bg2">
                  <a:lumMod val="50000"/>
                </a:schemeClr>
              </a:buClr>
              <a:buFont typeface="Arial" pitchFamily="34" charset="0"/>
              <a:buChar char="•"/>
            </a:pPr>
            <a:r>
              <a:rPr lang="en-US" sz="3200" dirty="0" smtClean="0">
                <a:hlinkClick r:id="rId9" action="ppaction://hlinksldjump"/>
              </a:rPr>
              <a:t>Review</a:t>
            </a:r>
            <a:endParaRPr lang="en-US" sz="3200" dirty="0" smtClean="0"/>
          </a:p>
          <a:p>
            <a:pPr marL="285750" indent="-285750">
              <a:buClr>
                <a:schemeClr val="bg2">
                  <a:lumMod val="50000"/>
                </a:schemeClr>
              </a:buClr>
              <a:buFont typeface="Arial" pitchFamily="34" charset="0"/>
              <a:buChar char="•"/>
            </a:pPr>
            <a:endParaRPr lang="en-US" sz="3200" dirty="0"/>
          </a:p>
          <a:p>
            <a:pPr marL="285750" indent="-285750">
              <a:buClr>
                <a:schemeClr val="bg2">
                  <a:lumMod val="50000"/>
                </a:schemeClr>
              </a:buClr>
              <a:buFont typeface="Arial" pitchFamily="34" charset="0"/>
              <a:buChar char="•"/>
            </a:pPr>
            <a:r>
              <a:rPr lang="en-US" sz="3200" dirty="0" smtClean="0">
                <a:hlinkClick r:id="rId10" action="ppaction://hlinksldjump"/>
              </a:rPr>
              <a:t>Quiz</a:t>
            </a:r>
            <a:endParaRPr lang="en-US" sz="3200" dirty="0" smtClean="0"/>
          </a:p>
          <a:p>
            <a:pPr marL="285750" indent="-285750">
              <a:buClr>
                <a:schemeClr val="bg2">
                  <a:lumMod val="50000"/>
                </a:schemeClr>
              </a:buClr>
              <a:buFont typeface="Arial" pitchFamily="34" charset="0"/>
              <a:buChar char="•"/>
            </a:pPr>
            <a:endParaRPr lang="en-US" sz="3200" dirty="0"/>
          </a:p>
          <a:p>
            <a:pPr marL="285750" indent="-285750">
              <a:buClr>
                <a:schemeClr val="bg2">
                  <a:lumMod val="50000"/>
                </a:schemeClr>
              </a:buClr>
              <a:buFont typeface="Arial" pitchFamily="34" charset="0"/>
              <a:buChar char="•"/>
            </a:pPr>
            <a:r>
              <a:rPr lang="en-US" sz="3200" dirty="0" smtClean="0">
                <a:hlinkClick r:id="rId11" action="ppaction://hlinksldjump"/>
              </a:rPr>
              <a:t>References</a:t>
            </a:r>
            <a:endParaRPr lang="en-US" sz="3200" dirty="0" smtClean="0"/>
          </a:p>
        </p:txBody>
      </p:sp>
      <p:sp>
        <p:nvSpPr>
          <p:cNvPr id="3" name="Action Button: Forward or Next 2">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p:cNvPr>
          <p:cNvSpPr/>
          <p:nvPr/>
        </p:nvSpPr>
        <p:spPr>
          <a:xfrm>
            <a:off x="168322" y="35985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12" action="ppaction://hlinksldjump" highlightClick="1"/>
          </p:cNvPr>
          <p:cNvSpPr/>
          <p:nvPr/>
        </p:nvSpPr>
        <p:spPr>
          <a:xfrm>
            <a:off x="168322" y="4385654"/>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elp 7">
            <a:hlinkClick r:id="rId9" action="ppaction://hlinksldjump" highlightClick="1"/>
          </p:cNvPr>
          <p:cNvSpPr/>
          <p:nvPr/>
        </p:nvSpPr>
        <p:spPr>
          <a:xfrm>
            <a:off x="168322" y="51474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727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Body Parts</a:t>
            </a:r>
            <a:endParaRPr lang="en-US" dirty="0"/>
          </a:p>
        </p:txBody>
      </p:sp>
      <p:sp>
        <p:nvSpPr>
          <p:cNvPr id="3" name="Content Placeholder 2"/>
          <p:cNvSpPr>
            <a:spLocks noGrp="1"/>
          </p:cNvSpPr>
          <p:nvPr>
            <p:ph idx="1"/>
          </p:nvPr>
        </p:nvSpPr>
        <p:spPr>
          <a:xfrm>
            <a:off x="1435608" y="1447800"/>
            <a:ext cx="3517392" cy="4800600"/>
          </a:xfrm>
        </p:spPr>
        <p:txBody>
          <a:bodyPr>
            <a:normAutofit/>
          </a:bodyPr>
          <a:lstStyle/>
          <a:p>
            <a:r>
              <a:rPr lang="en-US" sz="2400" dirty="0" smtClean="0"/>
              <a:t>Before you start judging, you must know the parts of the animal.  Study this diagram to learn the parts.  Be prepared for some questions on the quiz.</a:t>
            </a:r>
            <a:endParaRPr lang="en-US"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524000"/>
            <a:ext cx="3912572" cy="472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Forward or Next 4">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68322" y="35985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4" action="ppaction://hlinksldjump" highlightClick="1"/>
          </p:cNvPr>
          <p:cNvSpPr/>
          <p:nvPr/>
        </p:nvSpPr>
        <p:spPr>
          <a:xfrm>
            <a:off x="168322" y="4385654"/>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elp 7">
            <a:hlinkClick r:id="rId5" action="ppaction://hlinksldjump" highlightClick="1"/>
          </p:cNvPr>
          <p:cNvSpPr/>
          <p:nvPr/>
        </p:nvSpPr>
        <p:spPr>
          <a:xfrm>
            <a:off x="168322" y="51474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312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Cattle Frame</a:t>
            </a:r>
            <a:endParaRPr lang="en-US" dirty="0"/>
          </a:p>
        </p:txBody>
      </p:sp>
      <p:sp>
        <p:nvSpPr>
          <p:cNvPr id="3" name="Content Placeholder 2"/>
          <p:cNvSpPr>
            <a:spLocks noGrp="1"/>
          </p:cNvSpPr>
          <p:nvPr>
            <p:ph idx="1"/>
          </p:nvPr>
        </p:nvSpPr>
        <p:spPr/>
        <p:txBody>
          <a:bodyPr>
            <a:normAutofit/>
          </a:bodyPr>
          <a:lstStyle/>
          <a:p>
            <a:r>
              <a:rPr lang="en-US" sz="2400" dirty="0" smtClean="0"/>
              <a:t>In order to be market ready, cattle need to have a final weight in the range of 1250-1300 pounds, and a carcass weight in the range of 700-850 pounds.  Other than weight, other things to look for when determining frame size is height at the top of the hip, total length of body, and the size and length of the cannon bone.</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527" y="4162796"/>
            <a:ext cx="3601294"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2971800" y="4953000"/>
            <a:ext cx="533400" cy="228600"/>
          </a:xfrm>
          <a:prstGeom prst="straightConnector1">
            <a:avLst/>
          </a:prstGeom>
          <a:ln w="5715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152900" y="5280348"/>
            <a:ext cx="76200" cy="1257300"/>
          </a:xfrm>
          <a:prstGeom prst="straightConnector1">
            <a:avLst/>
          </a:prstGeom>
          <a:ln w="5715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715000" y="4817933"/>
            <a:ext cx="1295400" cy="76200"/>
          </a:xfrm>
          <a:prstGeom prst="straightConnector1">
            <a:avLst/>
          </a:prstGeom>
          <a:ln w="5715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10400" y="4671367"/>
            <a:ext cx="1219200" cy="369332"/>
          </a:xfrm>
          <a:prstGeom prst="rect">
            <a:avLst/>
          </a:prstGeom>
          <a:noFill/>
        </p:spPr>
        <p:txBody>
          <a:bodyPr wrap="square" rtlCol="0">
            <a:spAutoFit/>
          </a:bodyPr>
          <a:lstStyle/>
          <a:p>
            <a:r>
              <a:rPr lang="en-US" dirty="0"/>
              <a:t>l</a:t>
            </a:r>
            <a:r>
              <a:rPr lang="en-US" dirty="0" smtClean="0"/>
              <a:t>arge </a:t>
            </a:r>
            <a:endParaRPr lang="en-US" dirty="0"/>
          </a:p>
        </p:txBody>
      </p:sp>
      <p:sp>
        <p:nvSpPr>
          <p:cNvPr id="13" name="TextBox 12"/>
          <p:cNvSpPr txBox="1"/>
          <p:nvPr/>
        </p:nvSpPr>
        <p:spPr>
          <a:xfrm>
            <a:off x="3733800" y="6429746"/>
            <a:ext cx="1143000" cy="369332"/>
          </a:xfrm>
          <a:prstGeom prst="rect">
            <a:avLst/>
          </a:prstGeom>
          <a:noFill/>
        </p:spPr>
        <p:txBody>
          <a:bodyPr wrap="square" rtlCol="0">
            <a:spAutoFit/>
          </a:bodyPr>
          <a:lstStyle/>
          <a:p>
            <a:r>
              <a:rPr lang="en-US" dirty="0" smtClean="0"/>
              <a:t>medium</a:t>
            </a:r>
            <a:endParaRPr lang="en-US" dirty="0"/>
          </a:p>
        </p:txBody>
      </p:sp>
      <p:sp>
        <p:nvSpPr>
          <p:cNvPr id="14" name="TextBox 13"/>
          <p:cNvSpPr txBox="1"/>
          <p:nvPr/>
        </p:nvSpPr>
        <p:spPr>
          <a:xfrm>
            <a:off x="2329873" y="4996934"/>
            <a:ext cx="838200" cy="369332"/>
          </a:xfrm>
          <a:prstGeom prst="rect">
            <a:avLst/>
          </a:prstGeom>
          <a:noFill/>
        </p:spPr>
        <p:txBody>
          <a:bodyPr wrap="square" rtlCol="0">
            <a:spAutoFit/>
          </a:bodyPr>
          <a:lstStyle/>
          <a:p>
            <a:r>
              <a:rPr lang="en-US" dirty="0" smtClean="0"/>
              <a:t>small</a:t>
            </a:r>
            <a:endParaRPr lang="en-US" dirty="0"/>
          </a:p>
        </p:txBody>
      </p:sp>
      <p:sp>
        <p:nvSpPr>
          <p:cNvPr id="19" name="Action Button: Forward or Next 18">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Back or Previous 19">
            <a:hlinkClick r:id="" action="ppaction://hlinkshowjump?jump=previousslide" highlightClick="1"/>
          </p:cNvPr>
          <p:cNvSpPr/>
          <p:nvPr/>
        </p:nvSpPr>
        <p:spPr>
          <a:xfrm>
            <a:off x="168322" y="35985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ction Button: Home 20">
            <a:hlinkClick r:id="rId4" action="ppaction://hlinksldjump" highlightClick="1"/>
          </p:cNvPr>
          <p:cNvSpPr/>
          <p:nvPr/>
        </p:nvSpPr>
        <p:spPr>
          <a:xfrm>
            <a:off x="168322" y="4385654"/>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Help 21">
            <a:hlinkClick r:id="rId5" action="ppaction://hlinksldjump" highlightClick="1"/>
          </p:cNvPr>
          <p:cNvSpPr/>
          <p:nvPr/>
        </p:nvSpPr>
        <p:spPr>
          <a:xfrm>
            <a:off x="168322" y="51474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716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Muscling</a:t>
            </a:r>
            <a:endParaRPr lang="en-US" dirty="0"/>
          </a:p>
        </p:txBody>
      </p:sp>
      <p:sp>
        <p:nvSpPr>
          <p:cNvPr id="3" name="Content Placeholder 2"/>
          <p:cNvSpPr>
            <a:spLocks noGrp="1"/>
          </p:cNvSpPr>
          <p:nvPr>
            <p:ph idx="1"/>
          </p:nvPr>
        </p:nvSpPr>
        <p:spPr/>
        <p:txBody>
          <a:bodyPr>
            <a:normAutofit/>
          </a:bodyPr>
          <a:lstStyle/>
          <a:p>
            <a:r>
              <a:rPr lang="en-US" sz="2400" dirty="0" smtClean="0"/>
              <a:t>The next thing to look at is the animal’s muscle mass.  Essentially, the more muscle there is on the animal’s body, the meat there is.  You should be able to determine the amount of muscling by looking from the animal’s backside to see how wide it is, looking at the hind quarters, looking at the top of the animal, and looking at the loin, hip, and stifle areas.</a:t>
            </a:r>
            <a:endParaRPr lang="en-US" sz="2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4600" y="4479587"/>
            <a:ext cx="2819400" cy="1945386"/>
          </a:xfrm>
          <a:prstGeom prst="rect">
            <a:avLst/>
          </a:prstGeom>
        </p:spPr>
      </p:pic>
      <p:cxnSp>
        <p:nvCxnSpPr>
          <p:cNvPr id="6" name="Straight Arrow Connector 5"/>
          <p:cNvCxnSpPr/>
          <p:nvPr/>
        </p:nvCxnSpPr>
        <p:spPr>
          <a:xfrm flipH="1">
            <a:off x="4724400" y="5334000"/>
            <a:ext cx="1447800" cy="0"/>
          </a:xfrm>
          <a:prstGeom prst="straightConnector1">
            <a:avLst/>
          </a:prstGeom>
          <a:ln w="5715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72200" y="4975920"/>
            <a:ext cx="1676400" cy="923330"/>
          </a:xfrm>
          <a:prstGeom prst="rect">
            <a:avLst/>
          </a:prstGeom>
          <a:noFill/>
        </p:spPr>
        <p:txBody>
          <a:bodyPr wrap="square" rtlCol="0">
            <a:spAutoFit/>
          </a:bodyPr>
          <a:lstStyle/>
          <a:p>
            <a:r>
              <a:rPr lang="en-US" dirty="0" smtClean="0"/>
              <a:t>This is a good example of muscling.</a:t>
            </a:r>
            <a:endParaRPr lang="en-US" dirty="0"/>
          </a:p>
        </p:txBody>
      </p:sp>
      <p:sp>
        <p:nvSpPr>
          <p:cNvPr id="8" name="Action Button: Forward or Next 7">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168322" y="35985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4" action="ppaction://hlinksldjump" highlightClick="1"/>
          </p:cNvPr>
          <p:cNvSpPr/>
          <p:nvPr/>
        </p:nvSpPr>
        <p:spPr>
          <a:xfrm>
            <a:off x="168322" y="4385654"/>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elp 10">
            <a:hlinkClick r:id="rId5" action="ppaction://hlinksldjump" highlightClick="1"/>
          </p:cNvPr>
          <p:cNvSpPr/>
          <p:nvPr/>
        </p:nvSpPr>
        <p:spPr>
          <a:xfrm>
            <a:off x="168322" y="51474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298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957</TotalTime>
  <Words>1420</Words>
  <Application>Microsoft Office PowerPoint</Application>
  <PresentationFormat>On-screen Show (4:3)</PresentationFormat>
  <Paragraphs>246</Paragraphs>
  <Slides>39</Slides>
  <Notes>26</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Berlin Sans FB</vt:lpstr>
      <vt:lpstr>Berlin Sans FB Demi</vt:lpstr>
      <vt:lpstr>Calibri</vt:lpstr>
      <vt:lpstr>Gill Sans MT</vt:lpstr>
      <vt:lpstr>Verdana</vt:lpstr>
      <vt:lpstr>Wingdings 2</vt:lpstr>
      <vt:lpstr>Solstice</vt:lpstr>
      <vt:lpstr>PowerPoint Presentation</vt:lpstr>
      <vt:lpstr>Teacher’s Page</vt:lpstr>
      <vt:lpstr>Teacher’s Page</vt:lpstr>
      <vt:lpstr>Teacher’s Page</vt:lpstr>
      <vt:lpstr>Why study beef cattle judging?</vt:lpstr>
      <vt:lpstr>Menu</vt:lpstr>
      <vt:lpstr>I. Body Parts</vt:lpstr>
      <vt:lpstr>II. Cattle Frame</vt:lpstr>
      <vt:lpstr>III. Muscling</vt:lpstr>
      <vt:lpstr>APPLY WHAT YOU JUST LEARNED!</vt:lpstr>
      <vt:lpstr>CORRECT!</vt:lpstr>
      <vt:lpstr>GOOD TRY!</vt:lpstr>
      <vt:lpstr>APPLY WHAT YOU JUST LEARNED!</vt:lpstr>
      <vt:lpstr>IV. Volume</vt:lpstr>
      <vt:lpstr>V. Structure</vt:lpstr>
      <vt:lpstr>V. Structure cont.</vt:lpstr>
      <vt:lpstr>APPLY WHAT YOU’VE JUST LEARNED!</vt:lpstr>
      <vt:lpstr>CORRECT!</vt:lpstr>
      <vt:lpstr>TRY AGAIN!</vt:lpstr>
      <vt:lpstr>APPLY WHAT YOU’VE JUST LEARNED!</vt:lpstr>
      <vt:lpstr>Review:</vt:lpstr>
      <vt:lpstr>PowerPoint Presentation</vt:lpstr>
      <vt:lpstr>Question 1:</vt:lpstr>
      <vt:lpstr>CORRECT!</vt:lpstr>
      <vt:lpstr>Whoops…Good Try!</vt:lpstr>
      <vt:lpstr>Question 2:</vt:lpstr>
      <vt:lpstr>CORRECT!</vt:lpstr>
      <vt:lpstr>Good Try!</vt:lpstr>
      <vt:lpstr>Question 3:</vt:lpstr>
      <vt:lpstr>CORRECT!</vt:lpstr>
      <vt:lpstr>Nice Try!</vt:lpstr>
      <vt:lpstr>Question 4:</vt:lpstr>
      <vt:lpstr>CORRECT!</vt:lpstr>
      <vt:lpstr>Good Try!</vt:lpstr>
      <vt:lpstr>Question 5:</vt:lpstr>
      <vt:lpstr>CORRECT!</vt:lpstr>
      <vt:lpstr>Try Again!</vt:lpstr>
      <vt:lpstr>References</vt:lpstr>
      <vt:lpstr>PowerPoint Presentation</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Steckler, Olivia Jane</dc:creator>
  <cp:lastModifiedBy>Kellye Marshall</cp:lastModifiedBy>
  <cp:revision>84</cp:revision>
  <dcterms:created xsi:type="dcterms:W3CDTF">2012-10-31T19:56:25Z</dcterms:created>
  <dcterms:modified xsi:type="dcterms:W3CDTF">2013-09-15T23:12:13Z</dcterms:modified>
</cp:coreProperties>
</file>