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3" r:id="rId3"/>
    <p:sldId id="272" r:id="rId4"/>
    <p:sldId id="257" r:id="rId5"/>
    <p:sldId id="258" r:id="rId6"/>
    <p:sldId id="259" r:id="rId7"/>
    <p:sldId id="261" r:id="rId8"/>
    <p:sldId id="262" r:id="rId9"/>
    <p:sldId id="263" r:id="rId10"/>
    <p:sldId id="264" r:id="rId11"/>
    <p:sldId id="265" r:id="rId12"/>
    <p:sldId id="266" r:id="rId13"/>
    <p:sldId id="267" r:id="rId14"/>
    <p:sldId id="268" r:id="rId15"/>
    <p:sldId id="269" r:id="rId16"/>
    <p:sldId id="270" r:id="rId17"/>
    <p:sldId id="271"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CE4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80" d="100"/>
          <a:sy n="80" d="100"/>
        </p:scale>
        <p:origin x="-216"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D6DD809-1E2C-F84B-BBFE-77A4AA7C791A}" type="datetimeFigureOut">
              <a:rPr lang="en-US" smtClean="0"/>
              <a:t>8/25/2015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556C0E-97F8-004D-B83E-14AFF56BCB04}" type="slidenum">
              <a:rPr lang="en-US" smtClean="0"/>
              <a:t>‹#›</a:t>
            </a:fld>
            <a:endParaRPr lang="en-US" dirty="0"/>
          </a:p>
        </p:txBody>
      </p:sp>
    </p:spTree>
    <p:extLst>
      <p:ext uri="{BB962C8B-B14F-4D97-AF65-F5344CB8AC3E}">
        <p14:creationId xmlns:p14="http://schemas.microsoft.com/office/powerpoint/2010/main" val="3566504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6DD809-1E2C-F84B-BBFE-77A4AA7C791A}" type="datetimeFigureOut">
              <a:rPr lang="en-US" smtClean="0"/>
              <a:t>8/25/2015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556C0E-97F8-004D-B83E-14AFF56BCB04}" type="slidenum">
              <a:rPr lang="en-US" smtClean="0"/>
              <a:t>‹#›</a:t>
            </a:fld>
            <a:endParaRPr lang="en-US" dirty="0"/>
          </a:p>
        </p:txBody>
      </p:sp>
    </p:spTree>
    <p:extLst>
      <p:ext uri="{BB962C8B-B14F-4D97-AF65-F5344CB8AC3E}">
        <p14:creationId xmlns:p14="http://schemas.microsoft.com/office/powerpoint/2010/main" val="890180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6DD809-1E2C-F84B-BBFE-77A4AA7C791A}" type="datetimeFigureOut">
              <a:rPr lang="en-US" smtClean="0"/>
              <a:t>8/25/2015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556C0E-97F8-004D-B83E-14AFF56BCB04}" type="slidenum">
              <a:rPr lang="en-US" smtClean="0"/>
              <a:t>‹#›</a:t>
            </a:fld>
            <a:endParaRPr lang="en-US" dirty="0"/>
          </a:p>
        </p:txBody>
      </p:sp>
    </p:spTree>
    <p:extLst>
      <p:ext uri="{BB962C8B-B14F-4D97-AF65-F5344CB8AC3E}">
        <p14:creationId xmlns:p14="http://schemas.microsoft.com/office/powerpoint/2010/main" val="3127641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6DD809-1E2C-F84B-BBFE-77A4AA7C791A}" type="datetimeFigureOut">
              <a:rPr lang="en-US" smtClean="0"/>
              <a:t>8/25/2015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556C0E-97F8-004D-B83E-14AFF56BCB04}" type="slidenum">
              <a:rPr lang="en-US" smtClean="0"/>
              <a:t>‹#›</a:t>
            </a:fld>
            <a:endParaRPr lang="en-US" dirty="0"/>
          </a:p>
        </p:txBody>
      </p:sp>
    </p:spTree>
    <p:extLst>
      <p:ext uri="{BB962C8B-B14F-4D97-AF65-F5344CB8AC3E}">
        <p14:creationId xmlns:p14="http://schemas.microsoft.com/office/powerpoint/2010/main" val="1946415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6DD809-1E2C-F84B-BBFE-77A4AA7C791A}" type="datetimeFigureOut">
              <a:rPr lang="en-US" smtClean="0"/>
              <a:t>8/25/2015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556C0E-97F8-004D-B83E-14AFF56BCB04}" type="slidenum">
              <a:rPr lang="en-US" smtClean="0"/>
              <a:t>‹#›</a:t>
            </a:fld>
            <a:endParaRPr lang="en-US" dirty="0"/>
          </a:p>
        </p:txBody>
      </p:sp>
    </p:spTree>
    <p:extLst>
      <p:ext uri="{BB962C8B-B14F-4D97-AF65-F5344CB8AC3E}">
        <p14:creationId xmlns:p14="http://schemas.microsoft.com/office/powerpoint/2010/main" val="884366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6DD809-1E2C-F84B-BBFE-77A4AA7C791A}" type="datetimeFigureOut">
              <a:rPr lang="en-US" smtClean="0"/>
              <a:t>8/25/2015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556C0E-97F8-004D-B83E-14AFF56BCB04}" type="slidenum">
              <a:rPr lang="en-US" smtClean="0"/>
              <a:t>‹#›</a:t>
            </a:fld>
            <a:endParaRPr lang="en-US" dirty="0"/>
          </a:p>
        </p:txBody>
      </p:sp>
    </p:spTree>
    <p:extLst>
      <p:ext uri="{BB962C8B-B14F-4D97-AF65-F5344CB8AC3E}">
        <p14:creationId xmlns:p14="http://schemas.microsoft.com/office/powerpoint/2010/main" val="2370020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6DD809-1E2C-F84B-BBFE-77A4AA7C791A}" type="datetimeFigureOut">
              <a:rPr lang="en-US" smtClean="0"/>
              <a:t>8/25/2015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556C0E-97F8-004D-B83E-14AFF56BCB04}" type="slidenum">
              <a:rPr lang="en-US" smtClean="0"/>
              <a:t>‹#›</a:t>
            </a:fld>
            <a:endParaRPr lang="en-US" dirty="0"/>
          </a:p>
        </p:txBody>
      </p:sp>
    </p:spTree>
    <p:extLst>
      <p:ext uri="{BB962C8B-B14F-4D97-AF65-F5344CB8AC3E}">
        <p14:creationId xmlns:p14="http://schemas.microsoft.com/office/powerpoint/2010/main" val="3010825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6DD809-1E2C-F84B-BBFE-77A4AA7C791A}" type="datetimeFigureOut">
              <a:rPr lang="en-US" smtClean="0"/>
              <a:t>8/25/2015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556C0E-97F8-004D-B83E-14AFF56BCB04}" type="slidenum">
              <a:rPr lang="en-US" smtClean="0"/>
              <a:t>‹#›</a:t>
            </a:fld>
            <a:endParaRPr lang="en-US" dirty="0"/>
          </a:p>
        </p:txBody>
      </p:sp>
    </p:spTree>
    <p:extLst>
      <p:ext uri="{BB962C8B-B14F-4D97-AF65-F5344CB8AC3E}">
        <p14:creationId xmlns:p14="http://schemas.microsoft.com/office/powerpoint/2010/main" val="2197015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6DD809-1E2C-F84B-BBFE-77A4AA7C791A}" type="datetimeFigureOut">
              <a:rPr lang="en-US" smtClean="0"/>
              <a:t>8/25/2015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556C0E-97F8-004D-B83E-14AFF56BCB04}" type="slidenum">
              <a:rPr lang="en-US" smtClean="0"/>
              <a:t>‹#›</a:t>
            </a:fld>
            <a:endParaRPr lang="en-US" dirty="0"/>
          </a:p>
        </p:txBody>
      </p:sp>
    </p:spTree>
    <p:extLst>
      <p:ext uri="{BB962C8B-B14F-4D97-AF65-F5344CB8AC3E}">
        <p14:creationId xmlns:p14="http://schemas.microsoft.com/office/powerpoint/2010/main" val="3268203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6DD809-1E2C-F84B-BBFE-77A4AA7C791A}" type="datetimeFigureOut">
              <a:rPr lang="en-US" smtClean="0"/>
              <a:t>8/25/2015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556C0E-97F8-004D-B83E-14AFF56BCB04}" type="slidenum">
              <a:rPr lang="en-US" smtClean="0"/>
              <a:t>‹#›</a:t>
            </a:fld>
            <a:endParaRPr lang="en-US" dirty="0"/>
          </a:p>
        </p:txBody>
      </p:sp>
    </p:spTree>
    <p:extLst>
      <p:ext uri="{BB962C8B-B14F-4D97-AF65-F5344CB8AC3E}">
        <p14:creationId xmlns:p14="http://schemas.microsoft.com/office/powerpoint/2010/main" val="1030007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6DD809-1E2C-F84B-BBFE-77A4AA7C791A}" type="datetimeFigureOut">
              <a:rPr lang="en-US" smtClean="0"/>
              <a:t>8/25/2015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556C0E-97F8-004D-B83E-14AFF56BCB04}" type="slidenum">
              <a:rPr lang="en-US" smtClean="0"/>
              <a:t>‹#›</a:t>
            </a:fld>
            <a:endParaRPr lang="en-US" dirty="0"/>
          </a:p>
        </p:txBody>
      </p:sp>
    </p:spTree>
    <p:extLst>
      <p:ext uri="{BB962C8B-B14F-4D97-AF65-F5344CB8AC3E}">
        <p14:creationId xmlns:p14="http://schemas.microsoft.com/office/powerpoint/2010/main" val="387568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D809-1E2C-F84B-BBFE-77A4AA7C791A}" type="datetimeFigureOut">
              <a:rPr lang="en-US" smtClean="0"/>
              <a:t>8/25/2015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56C0E-97F8-004D-B83E-14AFF56BCB04}" type="slidenum">
              <a:rPr lang="en-US" smtClean="0"/>
              <a:t>‹#›</a:t>
            </a:fld>
            <a:endParaRPr lang="en-US" dirty="0"/>
          </a:p>
        </p:txBody>
      </p:sp>
    </p:spTree>
    <p:extLst>
      <p:ext uri="{BB962C8B-B14F-4D97-AF65-F5344CB8AC3E}">
        <p14:creationId xmlns:p14="http://schemas.microsoft.com/office/powerpoint/2010/main" val="812832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hyperlink" Target="http://www.humanesociety.org/about/overview/" TargetMode="External"/><Relationship Id="rId4" Type="http://schemas.openxmlformats.org/officeDocument/2006/relationships/hyperlink" Target="http://www.peta.org/about/default.aspx"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www.texasffa.org/about.aspx?ID=2" TargetMode="External"/><Relationship Id="rId3" Type="http://schemas.openxmlformats.org/officeDocument/2006/relationships/image" Target="../media/image15.jpg"/><Relationship Id="rId7" Type="http://schemas.openxmlformats.org/officeDocument/2006/relationships/hyperlink" Target="https://www.ffa.org/About/Pages/default.aspx" TargetMode="External"/><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hyperlink" Target="http://texasproudoftexasag.org/about.aspx" TargetMode="External"/><Relationship Id="rId5" Type="http://schemas.openxmlformats.org/officeDocument/2006/relationships/image" Target="../media/image17.jpg"/><Relationship Id="rId10" Type="http://schemas.openxmlformats.org/officeDocument/2006/relationships/hyperlink" Target="http://www.vatat.org/page.aspx?ID=151" TargetMode="External"/><Relationship Id="rId4" Type="http://schemas.openxmlformats.org/officeDocument/2006/relationships/image" Target="../media/image16.jpg"/><Relationship Id="rId9" Type="http://schemas.openxmlformats.org/officeDocument/2006/relationships/hyperlink" Target="http://www.texasffafoundation.org/about.aspx"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agrilifeextension.tamu.edu/about/" TargetMode="External"/><Relationship Id="rId3" Type="http://schemas.openxmlformats.org/officeDocument/2006/relationships/image" Target="../media/image20.jpg"/><Relationship Id="rId7" Type="http://schemas.openxmlformats.org/officeDocument/2006/relationships/hyperlink" Target="http://texas4-h.tamu.edu/learn" TargetMode="Externa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jpg"/><Relationship Id="rId11" Type="http://schemas.openxmlformats.org/officeDocument/2006/relationships/hyperlink" Target="http://www.fb.org/index.php?action=about.home" TargetMode="External"/><Relationship Id="rId5" Type="http://schemas.openxmlformats.org/officeDocument/2006/relationships/image" Target="../media/image22.gif"/><Relationship Id="rId10" Type="http://schemas.openxmlformats.org/officeDocument/2006/relationships/hyperlink" Target="http://www.texasfarmbureau.org/aboutus.aspx" TargetMode="External"/><Relationship Id="rId4" Type="http://schemas.openxmlformats.org/officeDocument/2006/relationships/image" Target="../media/image21.jpg"/><Relationship Id="rId9" Type="http://schemas.openxmlformats.org/officeDocument/2006/relationships/hyperlink" Target="http://texasagriculture.gov/Home/AgencyInformation.aspx"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humanesociety.org/news/news_briefs/2013/10/hsus-contributes-to-south-dakota-relief-fund-10232013.html" TargetMode="External"/><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0-08 at 4.16.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0" y="3264854"/>
            <a:ext cx="4337182" cy="3593146"/>
          </a:xfrm>
          <a:prstGeom prst="rect">
            <a:avLst/>
          </a:prstGeom>
        </p:spPr>
      </p:pic>
      <p:pic>
        <p:nvPicPr>
          <p:cNvPr id="5" name="Picture 4" descr="Screen Shot 2013-10-08 at 4.16.20 PM.png"/>
          <p:cNvPicPr>
            <a:picLocks noChangeAspect="1"/>
          </p:cNvPicPr>
          <p:nvPr/>
        </p:nvPicPr>
        <p:blipFill rotWithShape="1">
          <a:blip r:embed="rId3">
            <a:extLst>
              <a:ext uri="{28A0092B-C50C-407E-A947-70E740481C1C}">
                <a14:useLocalDpi xmlns:a14="http://schemas.microsoft.com/office/drawing/2010/main" val="0"/>
              </a:ext>
            </a:extLst>
          </a:blip>
          <a:srcRect r="5921"/>
          <a:stretch/>
        </p:blipFill>
        <p:spPr>
          <a:xfrm>
            <a:off x="4127656" y="206189"/>
            <a:ext cx="4847509" cy="3175318"/>
          </a:xfrm>
          <a:prstGeom prst="ellipse">
            <a:avLst/>
          </a:prstGeom>
        </p:spPr>
      </p:pic>
      <p:pic>
        <p:nvPicPr>
          <p:cNvPr id="10" name="Picture 9"/>
          <p:cNvPicPr/>
          <p:nvPr/>
        </p:nvPicPr>
        <p:blipFill rotWithShape="1">
          <a:blip r:embed="rId4">
            <a:extLst>
              <a:ext uri="{28A0092B-C50C-407E-A947-70E740481C1C}">
                <a14:useLocalDpi xmlns:a14="http://schemas.microsoft.com/office/drawing/2010/main" val="0"/>
              </a:ext>
            </a:extLst>
          </a:blip>
          <a:srcRect t="13580" r="58025" b="41975"/>
          <a:stretch/>
        </p:blipFill>
        <p:spPr bwMode="auto">
          <a:xfrm>
            <a:off x="158629" y="228944"/>
            <a:ext cx="4127656" cy="3043015"/>
          </a:xfrm>
          <a:prstGeom prst="ellipse">
            <a:avLst/>
          </a:prstGeom>
          <a:ln>
            <a:noFill/>
          </a:ln>
          <a:extLst>
            <a:ext uri="{53640926-AAD7-44D8-BBD7-CCE9431645EC}">
              <a14:shadowObscured xmlns:a14="http://schemas.microsoft.com/office/drawing/2010/main"/>
            </a:ext>
          </a:extLst>
        </p:spPr>
      </p:pic>
      <p:sp>
        <p:nvSpPr>
          <p:cNvPr id="3" name="Oval 2"/>
          <p:cNvSpPr/>
          <p:nvPr/>
        </p:nvSpPr>
        <p:spPr>
          <a:xfrm>
            <a:off x="1380487" y="1132071"/>
            <a:ext cx="1684194" cy="1339156"/>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600" b="1" dirty="0" smtClean="0">
                <a:solidFill>
                  <a:schemeClr val="tx2">
                    <a:lumMod val="50000"/>
                  </a:schemeClr>
                </a:solidFill>
                <a:latin typeface="Arial Black"/>
                <a:cs typeface="Arial Black"/>
              </a:rPr>
              <a:t>?</a:t>
            </a:r>
            <a:endParaRPr lang="en-US" sz="9600" b="1" dirty="0">
              <a:solidFill>
                <a:schemeClr val="tx2">
                  <a:lumMod val="50000"/>
                </a:schemeClr>
              </a:solidFill>
              <a:latin typeface="Arial Black"/>
              <a:cs typeface="Arial Black"/>
            </a:endParaRPr>
          </a:p>
        </p:txBody>
      </p:sp>
      <p:pic>
        <p:nvPicPr>
          <p:cNvPr id="6" name="Picture 5" descr="puzzle-piece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89282"/>
          </a:xfrm>
          <a:prstGeom prst="rect">
            <a:avLst/>
          </a:prstGeom>
        </p:spPr>
      </p:pic>
      <p:sp>
        <p:nvSpPr>
          <p:cNvPr id="11" name="Rectangle 10"/>
          <p:cNvSpPr/>
          <p:nvPr/>
        </p:nvSpPr>
        <p:spPr>
          <a:xfrm>
            <a:off x="4790289" y="3761868"/>
            <a:ext cx="4184876" cy="2308324"/>
          </a:xfrm>
          <a:prstGeom prst="rect">
            <a:avLst/>
          </a:prstGeom>
          <a:noFill/>
        </p:spPr>
        <p:txBody>
          <a:bodyPr wrap="square" lIns="91440" tIns="45720" rIns="91440" bIns="45720">
            <a:spAutoFit/>
          </a:bodyPr>
          <a:lstStyle/>
          <a:p>
            <a:pPr algn="ctr"/>
            <a:r>
              <a:rPr lang="en-US" sz="3600" b="1" dirty="0" smtClean="0">
                <a:ln w="28575" cmpd="sng">
                  <a:solidFill>
                    <a:schemeClr val="tx2">
                      <a:lumMod val="75000"/>
                    </a:schemeClr>
                  </a:solidFill>
                  <a:prstDash val="solid"/>
                </a:ln>
                <a:solidFill>
                  <a:schemeClr val="accent1"/>
                </a:solidFill>
              </a:rPr>
              <a:t>Agriculture</a:t>
            </a:r>
            <a:r>
              <a:rPr lang="en-US" sz="3600" b="1" cap="none" spc="0" dirty="0" smtClean="0">
                <a:ln w="28575" cmpd="sng">
                  <a:solidFill>
                    <a:schemeClr val="tx2">
                      <a:lumMod val="75000"/>
                    </a:schemeClr>
                  </a:solidFill>
                  <a:prstDash val="solid"/>
                </a:ln>
                <a:solidFill>
                  <a:schemeClr val="accent1"/>
                </a:solidFill>
              </a:rPr>
              <a:t> &amp; Social Media:</a:t>
            </a:r>
          </a:p>
          <a:p>
            <a:pPr algn="ctr"/>
            <a:r>
              <a:rPr lang="en-US" sz="3600" b="1" dirty="0" smtClean="0">
                <a:ln w="28575" cmpd="sng">
                  <a:solidFill>
                    <a:schemeClr val="tx2">
                      <a:lumMod val="75000"/>
                    </a:schemeClr>
                  </a:solidFill>
                  <a:prstDash val="solid"/>
                </a:ln>
                <a:solidFill>
                  <a:schemeClr val="accent1"/>
                </a:solidFill>
              </a:rPr>
              <a:t>How </a:t>
            </a:r>
            <a:r>
              <a:rPr lang="en-US" sz="3600" b="1" dirty="0">
                <a:ln w="28575" cmpd="sng">
                  <a:solidFill>
                    <a:schemeClr val="tx2">
                      <a:lumMod val="75000"/>
                    </a:schemeClr>
                  </a:solidFill>
                  <a:prstDash val="solid"/>
                </a:ln>
                <a:solidFill>
                  <a:schemeClr val="accent1"/>
                </a:solidFill>
              </a:rPr>
              <a:t>T</a:t>
            </a:r>
            <a:r>
              <a:rPr lang="en-US" sz="3600" b="1" dirty="0" smtClean="0">
                <a:ln w="28575" cmpd="sng">
                  <a:solidFill>
                    <a:schemeClr val="tx2">
                      <a:lumMod val="75000"/>
                    </a:schemeClr>
                  </a:solidFill>
                  <a:prstDash val="solid"/>
                </a:ln>
                <a:solidFill>
                  <a:schemeClr val="accent1"/>
                </a:solidFill>
              </a:rPr>
              <a:t>he Puzzle Pieces Fit Together</a:t>
            </a:r>
            <a:endParaRPr lang="en-US" sz="3600" b="1" cap="none" spc="0" dirty="0">
              <a:ln w="28575" cmpd="sng">
                <a:solidFill>
                  <a:schemeClr val="tx2">
                    <a:lumMod val="75000"/>
                  </a:schemeClr>
                </a:solidFill>
                <a:prstDash val="solid"/>
              </a:ln>
              <a:solidFill>
                <a:schemeClr val="accent1"/>
              </a:solidFill>
            </a:endParaRPr>
          </a:p>
        </p:txBody>
      </p:sp>
      <p:sp>
        <p:nvSpPr>
          <p:cNvPr id="12" name="Rectangle 11"/>
          <p:cNvSpPr/>
          <p:nvPr/>
        </p:nvSpPr>
        <p:spPr>
          <a:xfrm>
            <a:off x="4790289" y="5939367"/>
            <a:ext cx="4184876" cy="553998"/>
          </a:xfrm>
          <a:prstGeom prst="rect">
            <a:avLst/>
          </a:prstGeom>
          <a:noFill/>
        </p:spPr>
        <p:txBody>
          <a:bodyPr wrap="square" lIns="91440" tIns="45720" rIns="91440" bIns="45720">
            <a:spAutoFit/>
          </a:bodyPr>
          <a:lstStyle/>
          <a:p>
            <a:pPr algn="ctr"/>
            <a:r>
              <a:rPr lang="en-US" sz="3000" b="1" dirty="0" smtClean="0">
                <a:ln w="28575" cmpd="sng">
                  <a:solidFill>
                    <a:schemeClr val="accent2">
                      <a:lumMod val="50000"/>
                    </a:schemeClr>
                  </a:solidFill>
                  <a:prstDash val="solid"/>
                </a:ln>
                <a:solidFill>
                  <a:schemeClr val="accent2">
                    <a:lumMod val="75000"/>
                  </a:schemeClr>
                </a:solidFill>
              </a:rPr>
              <a:t>By Andrew Johnson</a:t>
            </a:r>
            <a:endParaRPr lang="en-US" sz="3000" b="1" cap="none" spc="0" dirty="0" smtClean="0">
              <a:ln w="28575" cmpd="sng">
                <a:solidFill>
                  <a:schemeClr val="accent2">
                    <a:lumMod val="50000"/>
                  </a:schemeClr>
                </a:solidFill>
                <a:prstDash val="solid"/>
              </a:ln>
              <a:solidFill>
                <a:schemeClr val="accent2">
                  <a:lumMod val="75000"/>
                </a:schemeClr>
              </a:solidFill>
            </a:endParaRPr>
          </a:p>
        </p:txBody>
      </p:sp>
    </p:spTree>
    <p:extLst>
      <p:ext uri="{BB962C8B-B14F-4D97-AF65-F5344CB8AC3E}">
        <p14:creationId xmlns:p14="http://schemas.microsoft.com/office/powerpoint/2010/main" val="39901444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SUS.png"/>
          <p:cNvPicPr>
            <a:picLocks noChangeAspect="1"/>
          </p:cNvPicPr>
          <p:nvPr/>
        </p:nvPicPr>
        <p:blipFill>
          <a:blip r:embed="rId2">
            <a:alphaModFix amt="30000"/>
            <a:extLst>
              <a:ext uri="{28A0092B-C50C-407E-A947-70E740481C1C}">
                <a14:useLocalDpi xmlns:a14="http://schemas.microsoft.com/office/drawing/2010/main" val="0"/>
              </a:ext>
            </a:extLst>
          </a:blip>
          <a:stretch>
            <a:fillRect/>
          </a:stretch>
        </p:blipFill>
        <p:spPr>
          <a:xfrm>
            <a:off x="4493510" y="3408777"/>
            <a:ext cx="4193290" cy="3115685"/>
          </a:xfrm>
          <a:prstGeom prst="rect">
            <a:avLst/>
          </a:prstGeom>
        </p:spPr>
      </p:pic>
      <p:pic>
        <p:nvPicPr>
          <p:cNvPr id="4" name="Picture 3" descr="PETA.jpg"/>
          <p:cNvPicPr>
            <a:picLocks noChangeAspect="1"/>
          </p:cNvPicPr>
          <p:nvPr/>
        </p:nvPicPr>
        <p:blipFill rotWithShape="1">
          <a:blip r:embed="rId3">
            <a:alphaModFix amt="30000"/>
            <a:extLst>
              <a:ext uri="{28A0092B-C50C-407E-A947-70E740481C1C}">
                <a14:useLocalDpi xmlns:a14="http://schemas.microsoft.com/office/drawing/2010/main" val="0"/>
              </a:ext>
            </a:extLst>
          </a:blip>
          <a:srcRect l="11398" t="12682" r="11155" b="15853"/>
          <a:stretch/>
        </p:blipFill>
        <p:spPr>
          <a:xfrm>
            <a:off x="457199" y="398891"/>
            <a:ext cx="3408163" cy="3009887"/>
          </a:xfrm>
          <a:prstGeom prst="rect">
            <a:avLst/>
          </a:prstGeom>
        </p:spPr>
      </p:pic>
      <p:sp>
        <p:nvSpPr>
          <p:cNvPr id="2" name="Title 1"/>
          <p:cNvSpPr>
            <a:spLocks noGrp="1"/>
          </p:cNvSpPr>
          <p:nvPr>
            <p:ph type="title"/>
          </p:nvPr>
        </p:nvSpPr>
        <p:spPr>
          <a:xfrm>
            <a:off x="457200" y="398892"/>
            <a:ext cx="8229600" cy="1143000"/>
          </a:xfrm>
        </p:spPr>
        <p:txBody>
          <a:bodyPr>
            <a:normAutofit/>
          </a:bodyPr>
          <a:lstStyle/>
          <a:p>
            <a:r>
              <a:rPr lang="en-US" b="1" dirty="0" smtClean="0"/>
              <a:t>About PETA</a:t>
            </a:r>
            <a:r>
              <a:rPr lang="en-US" b="1" dirty="0"/>
              <a:t> </a:t>
            </a:r>
            <a:r>
              <a:rPr lang="en-US" b="1" dirty="0" smtClean="0"/>
              <a:t>and HSUS</a:t>
            </a:r>
            <a:endParaRPr lang="en-US" b="1" dirty="0"/>
          </a:p>
        </p:txBody>
      </p:sp>
      <p:sp>
        <p:nvSpPr>
          <p:cNvPr id="3" name="Content Placeholder 2"/>
          <p:cNvSpPr>
            <a:spLocks noGrp="1"/>
          </p:cNvSpPr>
          <p:nvPr>
            <p:ph idx="1"/>
          </p:nvPr>
        </p:nvSpPr>
        <p:spPr>
          <a:xfrm>
            <a:off x="457200" y="1752066"/>
            <a:ext cx="8229600" cy="4525963"/>
          </a:xfrm>
        </p:spPr>
        <p:txBody>
          <a:bodyPr>
            <a:normAutofit/>
          </a:bodyPr>
          <a:lstStyle/>
          <a:p>
            <a:r>
              <a:rPr lang="en-US" b="1" dirty="0" smtClean="0"/>
              <a:t>People for the Ethical Treatment of Animals:</a:t>
            </a:r>
            <a:r>
              <a:rPr lang="en-US" dirty="0" smtClean="0"/>
              <a:t> </a:t>
            </a:r>
            <a:r>
              <a:rPr lang="en-US" dirty="0" smtClean="0">
                <a:hlinkClick r:id="rId4"/>
              </a:rPr>
              <a:t>http</a:t>
            </a:r>
            <a:r>
              <a:rPr lang="en-US" dirty="0">
                <a:hlinkClick r:id="rId4"/>
              </a:rPr>
              <a:t>://www.peta.org/about/</a:t>
            </a:r>
            <a:r>
              <a:rPr lang="en-US" dirty="0" smtClean="0">
                <a:hlinkClick r:id="rId4"/>
              </a:rPr>
              <a:t>default.aspx</a:t>
            </a:r>
            <a:endParaRPr lang="en-US" dirty="0" smtClean="0"/>
          </a:p>
          <a:p>
            <a:pPr lvl="1"/>
            <a:endParaRPr lang="en-US" dirty="0"/>
          </a:p>
          <a:p>
            <a:r>
              <a:rPr lang="en-US" b="1" dirty="0" smtClean="0"/>
              <a:t>The Humane Society of the United States:</a:t>
            </a:r>
            <a:r>
              <a:rPr lang="en-US" dirty="0" smtClean="0"/>
              <a:t> </a:t>
            </a:r>
            <a:r>
              <a:rPr lang="en-US" dirty="0" smtClean="0">
                <a:hlinkClick r:id="rId5"/>
              </a:rPr>
              <a:t>http</a:t>
            </a:r>
            <a:r>
              <a:rPr lang="en-US" dirty="0">
                <a:hlinkClick r:id="rId5"/>
              </a:rPr>
              <a:t>://www.humanesociety.org/about/overview</a:t>
            </a:r>
            <a:r>
              <a:rPr lang="en-US" dirty="0" smtClean="0">
                <a:hlinkClick r:id="rId5"/>
              </a:rPr>
              <a:t>/</a:t>
            </a:r>
            <a:endParaRPr lang="en-US" dirty="0" smtClean="0"/>
          </a:p>
        </p:txBody>
      </p:sp>
    </p:spTree>
    <p:extLst>
      <p:ext uri="{BB962C8B-B14F-4D97-AF65-F5344CB8AC3E}">
        <p14:creationId xmlns:p14="http://schemas.microsoft.com/office/powerpoint/2010/main" val="16862282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X Proud of TX Ag.jpg"/>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6240749" y="4928648"/>
            <a:ext cx="2563406" cy="1651861"/>
          </a:xfrm>
          <a:prstGeom prst="rect">
            <a:avLst/>
          </a:prstGeom>
        </p:spPr>
      </p:pic>
      <p:pic>
        <p:nvPicPr>
          <p:cNvPr id="7" name="Picture 6" descr="VATAT logo.jpg"/>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457200" y="4267469"/>
            <a:ext cx="2626264" cy="2313040"/>
          </a:xfrm>
          <a:prstGeom prst="rect">
            <a:avLst/>
          </a:prstGeom>
        </p:spPr>
      </p:pic>
      <p:pic>
        <p:nvPicPr>
          <p:cNvPr id="6" name="Picture 5" descr="Texas FFA Foundation Logo.jpg"/>
          <p:cNvPicPr>
            <a:picLocks noChangeAspect="1"/>
          </p:cNvPicPr>
          <p:nvPr/>
        </p:nvPicPr>
        <p:blipFill rotWithShape="1">
          <a:blip r:embed="rId4">
            <a:alphaModFix amt="30000"/>
            <a:extLst>
              <a:ext uri="{28A0092B-C50C-407E-A947-70E740481C1C}">
                <a14:useLocalDpi xmlns:a14="http://schemas.microsoft.com/office/drawing/2010/main" val="0"/>
              </a:ext>
            </a:extLst>
          </a:blip>
          <a:srcRect t="7164"/>
          <a:stretch/>
        </p:blipFill>
        <p:spPr>
          <a:xfrm>
            <a:off x="457200" y="274638"/>
            <a:ext cx="2107381" cy="2166026"/>
          </a:xfrm>
          <a:prstGeom prst="rect">
            <a:avLst/>
          </a:prstGeom>
        </p:spPr>
      </p:pic>
      <p:pic>
        <p:nvPicPr>
          <p:cNvPr id="5" name="Picture 4" descr="TX FFA Emblem.jpg"/>
          <p:cNvPicPr>
            <a:picLocks noChangeAspect="1"/>
          </p:cNvPicPr>
          <p:nvPr/>
        </p:nvPicPr>
        <p:blipFill>
          <a:blip r:embed="rId5">
            <a:alphaModFix amt="30000"/>
            <a:extLst>
              <a:ext uri="{28A0092B-C50C-407E-A947-70E740481C1C}">
                <a14:useLocalDpi xmlns:a14="http://schemas.microsoft.com/office/drawing/2010/main" val="0"/>
              </a:ext>
            </a:extLst>
          </a:blip>
          <a:stretch>
            <a:fillRect/>
          </a:stretch>
        </p:blipFill>
        <p:spPr>
          <a:xfrm>
            <a:off x="6243292" y="274638"/>
            <a:ext cx="2661252" cy="2381686"/>
          </a:xfrm>
          <a:prstGeom prst="rect">
            <a:avLst/>
          </a:prstGeom>
        </p:spPr>
      </p:pic>
      <p:pic>
        <p:nvPicPr>
          <p:cNvPr id="4" name="Picture 3" descr="FFA Emblem.png"/>
          <p:cNvPicPr>
            <a:picLocks noChangeAspect="1"/>
          </p:cNvPicPr>
          <p:nvPr/>
        </p:nvPicPr>
        <p:blipFill>
          <a:blip r:embed="rId6">
            <a:alphaModFix amt="30000"/>
            <a:extLst>
              <a:ext uri="{28A0092B-C50C-407E-A947-70E740481C1C}">
                <a14:useLocalDpi xmlns:a14="http://schemas.microsoft.com/office/drawing/2010/main" val="0"/>
              </a:ext>
            </a:extLst>
          </a:blip>
          <a:stretch>
            <a:fillRect/>
          </a:stretch>
        </p:blipFill>
        <p:spPr>
          <a:xfrm>
            <a:off x="3305328" y="2180167"/>
            <a:ext cx="2465107" cy="3074780"/>
          </a:xfrm>
          <a:prstGeom prst="rect">
            <a:avLst/>
          </a:prstGeom>
        </p:spPr>
      </p:pic>
      <p:sp>
        <p:nvSpPr>
          <p:cNvPr id="2" name="Title 1"/>
          <p:cNvSpPr>
            <a:spLocks noGrp="1"/>
          </p:cNvSpPr>
          <p:nvPr>
            <p:ph type="title"/>
          </p:nvPr>
        </p:nvSpPr>
        <p:spPr/>
        <p:txBody>
          <a:bodyPr>
            <a:normAutofit/>
          </a:bodyPr>
          <a:lstStyle/>
          <a:p>
            <a:r>
              <a:rPr lang="en-US" b="1" dirty="0" smtClean="0"/>
              <a:t>Pro-Ag Organizations</a:t>
            </a:r>
            <a:endParaRPr lang="en-US" b="1" dirty="0"/>
          </a:p>
        </p:txBody>
      </p:sp>
      <p:sp>
        <p:nvSpPr>
          <p:cNvPr id="3" name="Content Placeholder 2"/>
          <p:cNvSpPr>
            <a:spLocks noGrp="1"/>
          </p:cNvSpPr>
          <p:nvPr>
            <p:ph idx="1"/>
          </p:nvPr>
        </p:nvSpPr>
        <p:spPr>
          <a:xfrm>
            <a:off x="248488" y="1600200"/>
            <a:ext cx="8656055" cy="4695216"/>
          </a:xfrm>
        </p:spPr>
        <p:txBody>
          <a:bodyPr>
            <a:normAutofit fontScale="70000" lnSpcReduction="20000"/>
          </a:bodyPr>
          <a:lstStyle/>
          <a:p>
            <a:r>
              <a:rPr lang="en-US" sz="4100" b="1" dirty="0" smtClean="0"/>
              <a:t>National FFA Organization</a:t>
            </a:r>
            <a:r>
              <a:rPr lang="en-US" sz="4100" dirty="0" smtClean="0"/>
              <a:t> </a:t>
            </a:r>
          </a:p>
          <a:p>
            <a:pPr marL="400050" lvl="1" indent="0">
              <a:buNone/>
            </a:pPr>
            <a:r>
              <a:rPr lang="en-US" sz="4100" dirty="0">
                <a:hlinkClick r:id="rId7"/>
              </a:rPr>
              <a:t>https://www.ffa.org/About/Pages/</a:t>
            </a:r>
            <a:r>
              <a:rPr lang="en-US" sz="4100" dirty="0" smtClean="0">
                <a:hlinkClick r:id="rId7"/>
              </a:rPr>
              <a:t>default.aspx</a:t>
            </a:r>
            <a:endParaRPr lang="en-US" sz="4100" dirty="0" smtClean="0"/>
          </a:p>
          <a:p>
            <a:r>
              <a:rPr lang="en-US" sz="4100" b="1" dirty="0" smtClean="0"/>
              <a:t>Texas FFA Association</a:t>
            </a:r>
          </a:p>
          <a:p>
            <a:pPr marL="400050" lvl="1" indent="0">
              <a:buNone/>
            </a:pPr>
            <a:r>
              <a:rPr lang="en-US" sz="4100" dirty="0">
                <a:hlinkClick r:id="rId8"/>
              </a:rPr>
              <a:t>http://www.texasffa.org/about.aspx?ID=</a:t>
            </a:r>
            <a:r>
              <a:rPr lang="en-US" sz="4100" dirty="0" smtClean="0">
                <a:hlinkClick r:id="rId8"/>
              </a:rPr>
              <a:t>2</a:t>
            </a:r>
            <a:endParaRPr lang="en-US" sz="4100" dirty="0" smtClean="0"/>
          </a:p>
          <a:p>
            <a:r>
              <a:rPr lang="en-US" sz="4100" b="1" dirty="0" smtClean="0"/>
              <a:t>Texas FFA Foundation</a:t>
            </a:r>
          </a:p>
          <a:p>
            <a:pPr marL="400050" lvl="1" indent="0">
              <a:buNone/>
            </a:pPr>
            <a:r>
              <a:rPr lang="en-US" sz="4100" dirty="0">
                <a:hlinkClick r:id="rId9"/>
              </a:rPr>
              <a:t>http://www.texasffafoundation.org/</a:t>
            </a:r>
            <a:r>
              <a:rPr lang="en-US" sz="4100" dirty="0" smtClean="0">
                <a:hlinkClick r:id="rId9"/>
              </a:rPr>
              <a:t>about.aspx</a:t>
            </a:r>
            <a:endParaRPr lang="en-US" sz="4100" dirty="0" smtClean="0"/>
          </a:p>
          <a:p>
            <a:r>
              <a:rPr lang="en-US" sz="4100" b="1" dirty="0" smtClean="0"/>
              <a:t>Vocational Ag Teachers Association of Texas (VATAT)</a:t>
            </a:r>
          </a:p>
          <a:p>
            <a:pPr marL="400050" lvl="1" indent="0">
              <a:buNone/>
            </a:pPr>
            <a:r>
              <a:rPr lang="en-US" sz="4100" dirty="0">
                <a:hlinkClick r:id="rId10"/>
              </a:rPr>
              <a:t>http://www.vatat.org/page.aspx?ID=</a:t>
            </a:r>
            <a:r>
              <a:rPr lang="en-US" sz="4100" dirty="0" smtClean="0">
                <a:hlinkClick r:id="rId10"/>
              </a:rPr>
              <a:t>151</a:t>
            </a:r>
            <a:endParaRPr lang="en-US" sz="4100" dirty="0" smtClean="0"/>
          </a:p>
          <a:p>
            <a:r>
              <a:rPr lang="en-US" sz="4100" b="1" dirty="0"/>
              <a:t>Texas Proud of Texas </a:t>
            </a:r>
            <a:r>
              <a:rPr lang="en-US" sz="4100" b="1" dirty="0" smtClean="0"/>
              <a:t>Agriculture</a:t>
            </a:r>
          </a:p>
          <a:p>
            <a:pPr marL="400050" lvl="1" indent="0">
              <a:buNone/>
            </a:pPr>
            <a:r>
              <a:rPr lang="en-US" sz="4100" dirty="0">
                <a:hlinkClick r:id="rId11"/>
              </a:rPr>
              <a:t>http://texasproudoftexasag.org/</a:t>
            </a:r>
            <a:r>
              <a:rPr lang="en-US" sz="4100" dirty="0" smtClean="0">
                <a:hlinkClick r:id="rId11"/>
              </a:rPr>
              <a:t>about.aspx</a:t>
            </a:r>
            <a:endParaRPr lang="en-US" sz="4100" dirty="0" smtClean="0"/>
          </a:p>
          <a:p>
            <a:endParaRPr lang="en-US" sz="4000" dirty="0" smtClean="0"/>
          </a:p>
        </p:txBody>
      </p:sp>
    </p:spTree>
    <p:extLst>
      <p:ext uri="{BB962C8B-B14F-4D97-AF65-F5344CB8AC3E}">
        <p14:creationId xmlns:p14="http://schemas.microsoft.com/office/powerpoint/2010/main" val="13602736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X Farm Bureau Logo.jpg"/>
          <p:cNvPicPr>
            <a:picLocks noChangeAspect="1"/>
          </p:cNvPicPr>
          <p:nvPr/>
        </p:nvPicPr>
        <p:blipFill rotWithShape="1">
          <a:blip r:embed="rId2">
            <a:alphaModFix amt="30000"/>
            <a:extLst>
              <a:ext uri="{28A0092B-C50C-407E-A947-70E740481C1C}">
                <a14:useLocalDpi xmlns:a14="http://schemas.microsoft.com/office/drawing/2010/main" val="0"/>
              </a:ext>
            </a:extLst>
          </a:blip>
          <a:srcRect l="9350" t="19788" r="8253" b="19336"/>
          <a:stretch/>
        </p:blipFill>
        <p:spPr>
          <a:xfrm>
            <a:off x="457200" y="3810386"/>
            <a:ext cx="3774636" cy="2788760"/>
          </a:xfrm>
          <a:prstGeom prst="rect">
            <a:avLst/>
          </a:prstGeom>
        </p:spPr>
      </p:pic>
      <p:pic>
        <p:nvPicPr>
          <p:cNvPr id="7" name="Picture 6" descr="American Farm Bureau Logo.jpg"/>
          <p:cNvPicPr>
            <a:picLocks noChangeAspect="1"/>
          </p:cNvPicPr>
          <p:nvPr/>
        </p:nvPicPr>
        <p:blipFill rotWithShape="1">
          <a:blip r:embed="rId3">
            <a:alphaModFix amt="30000"/>
            <a:extLst>
              <a:ext uri="{28A0092B-C50C-407E-A947-70E740481C1C}">
                <a14:useLocalDpi xmlns:a14="http://schemas.microsoft.com/office/drawing/2010/main" val="0"/>
              </a:ext>
            </a:extLst>
          </a:blip>
          <a:srcRect l="-1" t="13552" r="-89" b="24524"/>
          <a:stretch/>
        </p:blipFill>
        <p:spPr>
          <a:xfrm>
            <a:off x="4906032" y="4637084"/>
            <a:ext cx="3960233" cy="1962059"/>
          </a:xfrm>
          <a:prstGeom prst="rect">
            <a:avLst/>
          </a:prstGeom>
        </p:spPr>
      </p:pic>
      <p:pic>
        <p:nvPicPr>
          <p:cNvPr id="4" name="Picture 3" descr="TX 4-H.jpg"/>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292407" y="156718"/>
            <a:ext cx="4104360" cy="2300705"/>
          </a:xfrm>
          <a:prstGeom prst="rect">
            <a:avLst/>
          </a:prstGeom>
        </p:spPr>
      </p:pic>
      <p:pic>
        <p:nvPicPr>
          <p:cNvPr id="6" name="Picture 5" descr="TDA Logo.gif"/>
          <p:cNvPicPr>
            <a:picLocks noChangeAspect="1"/>
          </p:cNvPicPr>
          <p:nvPr/>
        </p:nvPicPr>
        <p:blipFill>
          <a:blip r:embed="rId5">
            <a:alphaModFix amt="30000"/>
            <a:extLst>
              <a:ext uri="{28A0092B-C50C-407E-A947-70E740481C1C}">
                <a14:useLocalDpi xmlns:a14="http://schemas.microsoft.com/office/drawing/2010/main" val="0"/>
              </a:ext>
            </a:extLst>
          </a:blip>
          <a:stretch>
            <a:fillRect/>
          </a:stretch>
        </p:blipFill>
        <p:spPr>
          <a:xfrm>
            <a:off x="3021648" y="1878648"/>
            <a:ext cx="3100704" cy="3100704"/>
          </a:xfrm>
          <a:prstGeom prst="rect">
            <a:avLst/>
          </a:prstGeom>
        </p:spPr>
      </p:pic>
      <p:pic>
        <p:nvPicPr>
          <p:cNvPr id="5" name="Picture 4" descr="TAMU AgriLife Extension Logo.jpg"/>
          <p:cNvPicPr>
            <a:picLocks noChangeAspect="1"/>
          </p:cNvPicPr>
          <p:nvPr/>
        </p:nvPicPr>
        <p:blipFill>
          <a:blip r:embed="rId6">
            <a:alphaModFix amt="30000"/>
            <a:extLst>
              <a:ext uri="{28A0092B-C50C-407E-A947-70E740481C1C}">
                <a14:useLocalDpi xmlns:a14="http://schemas.microsoft.com/office/drawing/2010/main" val="0"/>
              </a:ext>
            </a:extLst>
          </a:blip>
          <a:stretch>
            <a:fillRect/>
          </a:stretch>
        </p:blipFill>
        <p:spPr>
          <a:xfrm>
            <a:off x="5144888" y="274638"/>
            <a:ext cx="3721377" cy="1736643"/>
          </a:xfrm>
          <a:prstGeom prst="rect">
            <a:avLst/>
          </a:prstGeom>
        </p:spPr>
      </p:pic>
      <p:sp>
        <p:nvSpPr>
          <p:cNvPr id="2" name="Title 1"/>
          <p:cNvSpPr>
            <a:spLocks noGrp="1"/>
          </p:cNvSpPr>
          <p:nvPr>
            <p:ph type="title"/>
          </p:nvPr>
        </p:nvSpPr>
        <p:spPr/>
        <p:txBody>
          <a:bodyPr/>
          <a:lstStyle/>
          <a:p>
            <a:r>
              <a:rPr lang="en-US" b="1" dirty="0" smtClean="0"/>
              <a:t>Pro-Ag Organizations</a:t>
            </a:r>
            <a:endParaRPr lang="en-US" b="1" dirty="0"/>
          </a:p>
        </p:txBody>
      </p:sp>
      <p:sp>
        <p:nvSpPr>
          <p:cNvPr id="3" name="Content Placeholder 2"/>
          <p:cNvSpPr>
            <a:spLocks noGrp="1"/>
          </p:cNvSpPr>
          <p:nvPr>
            <p:ph idx="1"/>
          </p:nvPr>
        </p:nvSpPr>
        <p:spPr>
          <a:xfrm>
            <a:off x="457200" y="1199833"/>
            <a:ext cx="8229600" cy="5399310"/>
          </a:xfrm>
        </p:spPr>
        <p:txBody>
          <a:bodyPr>
            <a:noAutofit/>
          </a:bodyPr>
          <a:lstStyle/>
          <a:p>
            <a:r>
              <a:rPr lang="en-US" sz="2600" b="1" dirty="0" smtClean="0"/>
              <a:t>Texas 4-H</a:t>
            </a:r>
          </a:p>
          <a:p>
            <a:pPr marL="400050" lvl="1" indent="0">
              <a:buNone/>
            </a:pPr>
            <a:r>
              <a:rPr lang="en-US" sz="2600" dirty="0" smtClean="0">
                <a:hlinkClick r:id="rId7"/>
              </a:rPr>
              <a:t>http://texas4-h.tamu.edu/learn</a:t>
            </a:r>
            <a:endParaRPr lang="en-US" sz="2600" dirty="0" smtClean="0"/>
          </a:p>
          <a:p>
            <a:r>
              <a:rPr lang="en-US" sz="2600" b="1" dirty="0" smtClean="0"/>
              <a:t>TAMU AgriLife Extension Service</a:t>
            </a:r>
          </a:p>
          <a:p>
            <a:pPr marL="400050" lvl="1" indent="0">
              <a:buNone/>
            </a:pPr>
            <a:r>
              <a:rPr lang="en-US" sz="2600" dirty="0">
                <a:hlinkClick r:id="rId8"/>
              </a:rPr>
              <a:t>http://agrilifeextension.tamu.edu/about</a:t>
            </a:r>
            <a:r>
              <a:rPr lang="en-US" sz="2600" dirty="0" smtClean="0">
                <a:hlinkClick r:id="rId8"/>
              </a:rPr>
              <a:t>/</a:t>
            </a:r>
            <a:endParaRPr lang="en-US" sz="2600" dirty="0" smtClean="0"/>
          </a:p>
          <a:p>
            <a:r>
              <a:rPr lang="en-US" sz="2600" b="1" dirty="0" smtClean="0"/>
              <a:t>Texas Department of Agriculture</a:t>
            </a:r>
          </a:p>
          <a:p>
            <a:pPr marL="400050" lvl="1" indent="0">
              <a:buNone/>
            </a:pPr>
            <a:r>
              <a:rPr lang="en-US" sz="2600" dirty="0">
                <a:hlinkClick r:id="rId9"/>
              </a:rPr>
              <a:t>http://texasagriculture.gov/Home/</a:t>
            </a:r>
            <a:r>
              <a:rPr lang="en-US" sz="2600" dirty="0" smtClean="0">
                <a:hlinkClick r:id="rId9"/>
              </a:rPr>
              <a:t>AgencyInformation.aspx</a:t>
            </a:r>
            <a:endParaRPr lang="en-US" sz="2600" dirty="0" smtClean="0"/>
          </a:p>
          <a:p>
            <a:r>
              <a:rPr lang="en-US" sz="2600" b="1" dirty="0"/>
              <a:t>Texas Farm Bureau</a:t>
            </a:r>
          </a:p>
          <a:p>
            <a:pPr marL="400050" lvl="1" indent="0">
              <a:buNone/>
            </a:pPr>
            <a:r>
              <a:rPr lang="en-US" sz="2600" dirty="0">
                <a:hlinkClick r:id="rId10"/>
              </a:rPr>
              <a:t>http://www.texasfarmbureau.org/</a:t>
            </a:r>
            <a:r>
              <a:rPr lang="en-US" sz="2600" dirty="0" smtClean="0">
                <a:hlinkClick r:id="rId10"/>
              </a:rPr>
              <a:t>aboutus.aspx</a:t>
            </a:r>
            <a:endParaRPr lang="en-US" sz="2600" dirty="0" smtClean="0"/>
          </a:p>
          <a:p>
            <a:r>
              <a:rPr lang="en-US" sz="2600" b="1" dirty="0" smtClean="0"/>
              <a:t>American Farm Bureau</a:t>
            </a:r>
          </a:p>
          <a:p>
            <a:pPr marL="400050" lvl="1" indent="0">
              <a:buNone/>
            </a:pPr>
            <a:r>
              <a:rPr lang="en-US" sz="2600" dirty="0">
                <a:hlinkClick r:id="rId11"/>
              </a:rPr>
              <a:t>http://www.fb.org/index.php?action=</a:t>
            </a:r>
            <a:r>
              <a:rPr lang="en-US" sz="2600" dirty="0" smtClean="0">
                <a:hlinkClick r:id="rId11"/>
              </a:rPr>
              <a:t>about.home</a:t>
            </a:r>
            <a:endParaRPr lang="en-US" sz="2600" dirty="0" smtClean="0"/>
          </a:p>
        </p:txBody>
      </p:sp>
    </p:spTree>
    <p:extLst>
      <p:ext uri="{BB962C8B-B14F-4D97-AF65-F5344CB8AC3E}">
        <p14:creationId xmlns:p14="http://schemas.microsoft.com/office/powerpoint/2010/main" val="13268443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D Blizzard Cattle.jpg"/>
          <p:cNvPicPr>
            <a:picLocks noChangeAspect="1"/>
          </p:cNvPicPr>
          <p:nvPr/>
        </p:nvPicPr>
        <p:blipFill>
          <a:blip r:embed="rId2">
            <a:alphaModFix amt="30000"/>
            <a:extLst>
              <a:ext uri="{28A0092B-C50C-407E-A947-70E740481C1C}">
                <a14:useLocalDpi xmlns:a14="http://schemas.microsoft.com/office/drawing/2010/main" val="0"/>
              </a:ext>
            </a:extLst>
          </a:blip>
          <a:stretch>
            <a:fillRect/>
          </a:stretch>
        </p:blipFill>
        <p:spPr>
          <a:xfrm>
            <a:off x="444500" y="1298184"/>
            <a:ext cx="8255000" cy="4648200"/>
          </a:xfrm>
          <a:prstGeom prst="rect">
            <a:avLst/>
          </a:prstGeom>
        </p:spPr>
      </p:pic>
      <p:sp>
        <p:nvSpPr>
          <p:cNvPr id="2" name="Title 1"/>
          <p:cNvSpPr>
            <a:spLocks noGrp="1"/>
          </p:cNvSpPr>
          <p:nvPr>
            <p:ph type="title"/>
          </p:nvPr>
        </p:nvSpPr>
        <p:spPr>
          <a:xfrm>
            <a:off x="457200" y="150384"/>
            <a:ext cx="8229600" cy="1143000"/>
          </a:xfrm>
        </p:spPr>
        <p:txBody>
          <a:bodyPr/>
          <a:lstStyle/>
          <a:p>
            <a:r>
              <a:rPr lang="en-US" b="1" dirty="0" smtClean="0"/>
              <a:t>Animals in the News</a:t>
            </a:r>
            <a:endParaRPr lang="en-US" b="1" dirty="0"/>
          </a:p>
        </p:txBody>
      </p:sp>
      <p:sp>
        <p:nvSpPr>
          <p:cNvPr id="10" name="TextBox 9"/>
          <p:cNvSpPr txBox="1"/>
          <p:nvPr/>
        </p:nvSpPr>
        <p:spPr>
          <a:xfrm>
            <a:off x="457200" y="1435593"/>
            <a:ext cx="8229600" cy="4893647"/>
          </a:xfrm>
          <a:prstGeom prst="rect">
            <a:avLst/>
          </a:prstGeom>
          <a:noFill/>
        </p:spPr>
        <p:txBody>
          <a:bodyPr wrap="square" rtlCol="0">
            <a:spAutoFit/>
          </a:bodyPr>
          <a:lstStyle/>
          <a:p>
            <a:r>
              <a:rPr lang="en-US" sz="2400" b="1" dirty="0" smtClean="0"/>
              <a:t>Article Title: </a:t>
            </a:r>
          </a:p>
          <a:p>
            <a:r>
              <a:rPr lang="en-US" sz="2400" i="1" dirty="0" smtClean="0"/>
              <a:t>HSUS Contributes $2,000 to South Dakota Blizzard Relief</a:t>
            </a:r>
            <a:endParaRPr lang="en-US" sz="2400" dirty="0" smtClean="0"/>
          </a:p>
          <a:p>
            <a:endParaRPr lang="en-US" sz="2400" dirty="0" smtClean="0"/>
          </a:p>
          <a:p>
            <a:r>
              <a:rPr lang="en-US" sz="2400" b="1" dirty="0" smtClean="0"/>
              <a:t>Link</a:t>
            </a:r>
            <a:r>
              <a:rPr lang="en-US" sz="2400" b="1" dirty="0"/>
              <a:t>:</a:t>
            </a:r>
            <a:r>
              <a:rPr lang="en-US" sz="2400" dirty="0"/>
              <a:t> </a:t>
            </a:r>
            <a:r>
              <a:rPr lang="en-US" sz="2400" dirty="0">
                <a:hlinkClick r:id="rId3"/>
              </a:rPr>
              <a:t>http://www.humanesociety.org/news/news_briefs/2013/10/hsus-contributes-to-south-dakota-relief-fund-10232013.</a:t>
            </a:r>
            <a:r>
              <a:rPr lang="en-US" sz="2400" dirty="0" smtClean="0">
                <a:hlinkClick r:id="rId3"/>
              </a:rPr>
              <a:t>html</a:t>
            </a:r>
            <a:endParaRPr lang="en-US" sz="2400" dirty="0" smtClean="0"/>
          </a:p>
          <a:p>
            <a:endParaRPr lang="en-US" sz="2400" dirty="0"/>
          </a:p>
          <a:p>
            <a:r>
              <a:rPr lang="en-US" sz="2400" b="1" dirty="0" smtClean="0"/>
              <a:t>Summary:</a:t>
            </a:r>
          </a:p>
          <a:p>
            <a:r>
              <a:rPr lang="en-US" sz="2400" dirty="0" smtClean="0"/>
              <a:t>HSUS donated $2,000 to the </a:t>
            </a:r>
            <a:r>
              <a:rPr lang="en-US" sz="2400" dirty="0"/>
              <a:t>Black Hills Disaster Recovery Relief </a:t>
            </a:r>
            <a:r>
              <a:rPr lang="en-US" sz="2400" dirty="0" smtClean="0"/>
              <a:t>Fund to aid the South Dakota ranchers who were blindsided by unexpected and unseasonable blizzards that wiped out as many as 20,000 head of cattle across the state.</a:t>
            </a:r>
          </a:p>
          <a:p>
            <a:endParaRPr lang="en-US" sz="2400" dirty="0" smtClean="0"/>
          </a:p>
        </p:txBody>
      </p:sp>
    </p:spTree>
    <p:extLst>
      <p:ext uri="{BB962C8B-B14F-4D97-AF65-F5344CB8AC3E}">
        <p14:creationId xmlns:p14="http://schemas.microsoft.com/office/powerpoint/2010/main" val="37313381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imal Law (Cat).jpg"/>
          <p:cNvPicPr>
            <a:picLocks noChangeAspect="1"/>
          </p:cNvPicPr>
          <p:nvPr/>
        </p:nvPicPr>
        <p:blipFill rotWithShape="1">
          <a:blip r:embed="rId2">
            <a:alphaModFix amt="30000"/>
            <a:extLst>
              <a:ext uri="{28A0092B-C50C-407E-A947-70E740481C1C}">
                <a14:useLocalDpi xmlns:a14="http://schemas.microsoft.com/office/drawing/2010/main" val="0"/>
              </a:ext>
            </a:extLst>
          </a:blip>
          <a:srcRect l="18721" r="16966"/>
          <a:stretch/>
        </p:blipFill>
        <p:spPr>
          <a:xfrm>
            <a:off x="4610826" y="3624346"/>
            <a:ext cx="4075974" cy="2919573"/>
          </a:xfrm>
          <a:prstGeom prst="rect">
            <a:avLst/>
          </a:prstGeom>
        </p:spPr>
      </p:pic>
      <p:sp>
        <p:nvSpPr>
          <p:cNvPr id="2" name="Title 1"/>
          <p:cNvSpPr>
            <a:spLocks noGrp="1"/>
          </p:cNvSpPr>
          <p:nvPr>
            <p:ph type="title"/>
          </p:nvPr>
        </p:nvSpPr>
        <p:spPr/>
        <p:txBody>
          <a:bodyPr/>
          <a:lstStyle/>
          <a:p>
            <a:r>
              <a:rPr lang="en-US" b="1" dirty="0" smtClean="0"/>
              <a:t>Animal Law </a:t>
            </a:r>
            <a:endParaRPr lang="en-US" b="1" dirty="0"/>
          </a:p>
        </p:txBody>
      </p:sp>
      <p:pic>
        <p:nvPicPr>
          <p:cNvPr id="8" name="Picture 7" descr="Animal Law (Chick).jpg"/>
          <p:cNvPicPr>
            <a:picLocks noChangeAspect="1"/>
          </p:cNvPicPr>
          <p:nvPr/>
        </p:nvPicPr>
        <p:blipFill rotWithShape="1">
          <a:blip r:embed="rId3">
            <a:alphaModFix amt="30000"/>
            <a:extLst>
              <a:ext uri="{28A0092B-C50C-407E-A947-70E740481C1C}">
                <a14:useLocalDpi xmlns:a14="http://schemas.microsoft.com/office/drawing/2010/main" val="0"/>
              </a:ext>
            </a:extLst>
          </a:blip>
          <a:srcRect l="3696" r="8797"/>
          <a:stretch/>
        </p:blipFill>
        <p:spPr>
          <a:xfrm>
            <a:off x="457200" y="4170601"/>
            <a:ext cx="4153626" cy="2373318"/>
          </a:xfrm>
          <a:prstGeom prst="rect">
            <a:avLst/>
          </a:prstGeom>
        </p:spPr>
      </p:pic>
      <p:sp>
        <p:nvSpPr>
          <p:cNvPr id="11" name="TextBox 10"/>
          <p:cNvSpPr txBox="1"/>
          <p:nvPr/>
        </p:nvSpPr>
        <p:spPr>
          <a:xfrm>
            <a:off x="457200" y="1127712"/>
            <a:ext cx="8229600" cy="5324535"/>
          </a:xfrm>
          <a:prstGeom prst="rect">
            <a:avLst/>
          </a:prstGeom>
          <a:noFill/>
        </p:spPr>
        <p:txBody>
          <a:bodyPr wrap="square" rtlCol="0">
            <a:spAutoFit/>
          </a:bodyPr>
          <a:lstStyle/>
          <a:p>
            <a:pPr marL="285750" indent="-285750">
              <a:buFont typeface="Arial"/>
              <a:buChar char="•"/>
            </a:pPr>
            <a:r>
              <a:rPr lang="en-US" sz="2000" b="1" dirty="0" smtClean="0"/>
              <a:t>Legal Issue: </a:t>
            </a:r>
          </a:p>
          <a:p>
            <a:pPr lvl="1"/>
            <a:r>
              <a:rPr lang="en-US" sz="2000" dirty="0" smtClean="0"/>
              <a:t>Tennessee’s Livestock Cruelty Prevention Act (HB 1191/SB 1248)</a:t>
            </a:r>
          </a:p>
          <a:p>
            <a:pPr marL="285750" indent="-285750">
              <a:buFont typeface="Arial"/>
              <a:buChar char="•"/>
            </a:pPr>
            <a:r>
              <a:rPr lang="en-US" sz="2000" b="1" dirty="0" smtClean="0"/>
              <a:t>Summary</a:t>
            </a:r>
          </a:p>
          <a:p>
            <a:pPr lvl="1"/>
            <a:r>
              <a:rPr lang="en-US" sz="2000" dirty="0"/>
              <a:t>The LCPA, like the other so-called ‘ag gag’ bills, would have required individuals </a:t>
            </a:r>
            <a:r>
              <a:rPr lang="en-US" sz="2000" dirty="0" smtClean="0"/>
              <a:t>possessing </a:t>
            </a:r>
            <a:r>
              <a:rPr lang="en-US" sz="2000" dirty="0"/>
              <a:t>recorded evidence of farm animal abuse to present it to law enforcement authorities within 48 hours. Animal rights groups like PETA and HSUS oppose ‘ag gag’ legislation because it doesn’t give them enough time to record months-worth of damning evidence of the abuse, edit it to make it look worse, and then leak it to the media. That 48-hour window would have done more to help the farm animals than PETA or HSUS’s undercover whistleblowers will ever do because from that point forward, they wouldn’t have been exposed to continual abuse. The LCPA wouldn’t have helped farmers hide anything, just prevent crazy PETA and HSUS spies from being hired under false pretenses! Unfortunately, Gov. Bill Haslam vetoed the bill earlier this </a:t>
            </a:r>
            <a:r>
              <a:rPr lang="en-US" sz="2000" dirty="0" smtClean="0"/>
              <a:t>month, so Wayne Pacelle, Ingrid Newkirk, and their little minions can continue to wreak havoc on Tennessee farmers. </a:t>
            </a:r>
            <a:endParaRPr lang="en-US" sz="4000" dirty="0"/>
          </a:p>
        </p:txBody>
      </p:sp>
    </p:spTree>
    <p:extLst>
      <p:ext uri="{BB962C8B-B14F-4D97-AF65-F5344CB8AC3E}">
        <p14:creationId xmlns:p14="http://schemas.microsoft.com/office/powerpoint/2010/main" val="23464266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824"/>
            <a:ext cx="8229600" cy="810186"/>
          </a:xfrm>
        </p:spPr>
        <p:txBody>
          <a:bodyPr/>
          <a:lstStyle/>
          <a:p>
            <a:r>
              <a:rPr lang="en-US" dirty="0" smtClean="0"/>
              <a:t>Social Media Impact (Facebook)</a:t>
            </a:r>
            <a:endParaRPr lang="en-US" dirty="0"/>
          </a:p>
        </p:txBody>
      </p:sp>
      <p:sp>
        <p:nvSpPr>
          <p:cNvPr id="3" name="Content Placeholder 2"/>
          <p:cNvSpPr>
            <a:spLocks noGrp="1"/>
          </p:cNvSpPr>
          <p:nvPr>
            <p:ph idx="1"/>
          </p:nvPr>
        </p:nvSpPr>
        <p:spPr>
          <a:xfrm>
            <a:off x="331317" y="1047960"/>
            <a:ext cx="8476189" cy="5703046"/>
          </a:xfrm>
        </p:spPr>
        <p:txBody>
          <a:bodyPr>
            <a:normAutofit/>
          </a:bodyPr>
          <a:lstStyle/>
          <a:p>
            <a:r>
              <a:rPr lang="en-US" sz="1800" dirty="0" smtClean="0"/>
              <a:t># of </a:t>
            </a:r>
            <a:r>
              <a:rPr lang="en-US" sz="1800" dirty="0"/>
              <a:t>u</a:t>
            </a:r>
            <a:r>
              <a:rPr lang="en-US" sz="1800" dirty="0" smtClean="0"/>
              <a:t>sers that have ‘Liked’ page (avg. # of friends per user) = # of impressions made</a:t>
            </a:r>
          </a:p>
          <a:p>
            <a:pPr lvl="1"/>
            <a:r>
              <a:rPr lang="en-US" sz="1800" dirty="0" smtClean="0">
                <a:solidFill>
                  <a:srgbClr val="FF0000"/>
                </a:solidFill>
              </a:rPr>
              <a:t>HSUS 							1,725,344 (229) = 395,103,776</a:t>
            </a:r>
          </a:p>
          <a:p>
            <a:pPr lvl="1"/>
            <a:r>
              <a:rPr lang="en-US" sz="1800" dirty="0" smtClean="0">
                <a:solidFill>
                  <a:srgbClr val="FF0000"/>
                </a:solidFill>
              </a:rPr>
              <a:t>PETA							1,738,483 (229) = 398,112,607</a:t>
            </a:r>
          </a:p>
          <a:p>
            <a:pPr lvl="1"/>
            <a:r>
              <a:rPr lang="en-US" sz="1800" dirty="0" smtClean="0">
                <a:solidFill>
                  <a:srgbClr val="43CE42"/>
                </a:solidFill>
              </a:rPr>
              <a:t>National FFA Organization			199,867 </a:t>
            </a:r>
            <a:r>
              <a:rPr lang="en-US" sz="1800" dirty="0">
                <a:solidFill>
                  <a:srgbClr val="43CE42"/>
                </a:solidFill>
              </a:rPr>
              <a:t>(229) = </a:t>
            </a:r>
            <a:r>
              <a:rPr lang="en-US" sz="1800" dirty="0" smtClean="0">
                <a:solidFill>
                  <a:srgbClr val="43CE42"/>
                </a:solidFill>
              </a:rPr>
              <a:t>45,769,543</a:t>
            </a:r>
          </a:p>
          <a:p>
            <a:pPr lvl="1"/>
            <a:r>
              <a:rPr lang="en-US" sz="1800" dirty="0" smtClean="0">
                <a:solidFill>
                  <a:srgbClr val="43CE42"/>
                </a:solidFill>
              </a:rPr>
              <a:t>Texas FFA Association 			20,468 </a:t>
            </a:r>
            <a:r>
              <a:rPr lang="en-US" sz="1800" dirty="0">
                <a:solidFill>
                  <a:srgbClr val="43CE42"/>
                </a:solidFill>
              </a:rPr>
              <a:t>(229) = </a:t>
            </a:r>
            <a:r>
              <a:rPr lang="en-US" sz="1800" dirty="0" smtClean="0">
                <a:solidFill>
                  <a:srgbClr val="43CE42"/>
                </a:solidFill>
              </a:rPr>
              <a:t>4,687,172</a:t>
            </a:r>
            <a:endParaRPr lang="en-US" sz="1800" dirty="0">
              <a:solidFill>
                <a:srgbClr val="43CE42"/>
              </a:solidFill>
            </a:endParaRPr>
          </a:p>
          <a:p>
            <a:pPr lvl="1"/>
            <a:r>
              <a:rPr lang="en-US" sz="1800" dirty="0" smtClean="0">
                <a:solidFill>
                  <a:srgbClr val="43CE42"/>
                </a:solidFill>
              </a:rPr>
              <a:t>Texas FFA Foundation			2,304 </a:t>
            </a:r>
            <a:r>
              <a:rPr lang="en-US" sz="1800" dirty="0">
                <a:solidFill>
                  <a:srgbClr val="43CE42"/>
                </a:solidFill>
              </a:rPr>
              <a:t>(229) = </a:t>
            </a:r>
            <a:r>
              <a:rPr lang="en-US" sz="1800" dirty="0" smtClean="0">
                <a:solidFill>
                  <a:srgbClr val="43CE42"/>
                </a:solidFill>
              </a:rPr>
              <a:t>527,616</a:t>
            </a:r>
          </a:p>
          <a:p>
            <a:pPr lvl="1"/>
            <a:r>
              <a:rPr lang="en-US" sz="1800" dirty="0" smtClean="0">
                <a:solidFill>
                  <a:srgbClr val="43CE42"/>
                </a:solidFill>
              </a:rPr>
              <a:t>VATAT 						1,304 </a:t>
            </a:r>
            <a:r>
              <a:rPr lang="en-US" sz="1800" dirty="0">
                <a:solidFill>
                  <a:srgbClr val="43CE42"/>
                </a:solidFill>
              </a:rPr>
              <a:t>(229) = </a:t>
            </a:r>
            <a:r>
              <a:rPr lang="en-US" sz="1800" dirty="0" smtClean="0">
                <a:solidFill>
                  <a:srgbClr val="43CE42"/>
                </a:solidFill>
              </a:rPr>
              <a:t>298,616</a:t>
            </a:r>
            <a:endParaRPr lang="en-US" sz="1800" dirty="0">
              <a:solidFill>
                <a:srgbClr val="43CE42"/>
              </a:solidFill>
            </a:endParaRPr>
          </a:p>
          <a:p>
            <a:pPr lvl="1"/>
            <a:r>
              <a:rPr lang="en-US" sz="1800" dirty="0" smtClean="0">
                <a:solidFill>
                  <a:srgbClr val="43CE42"/>
                </a:solidFill>
              </a:rPr>
              <a:t>TX Proud of TX Agriculture 		1,250 </a:t>
            </a:r>
            <a:r>
              <a:rPr lang="en-US" sz="1800" dirty="0">
                <a:solidFill>
                  <a:srgbClr val="43CE42"/>
                </a:solidFill>
              </a:rPr>
              <a:t>(229) = </a:t>
            </a:r>
            <a:r>
              <a:rPr lang="en-US" sz="1800" dirty="0" smtClean="0">
                <a:solidFill>
                  <a:srgbClr val="43CE42"/>
                </a:solidFill>
              </a:rPr>
              <a:t>286,250</a:t>
            </a:r>
            <a:endParaRPr lang="en-US" sz="1800" dirty="0">
              <a:solidFill>
                <a:srgbClr val="43CE42"/>
              </a:solidFill>
            </a:endParaRPr>
          </a:p>
          <a:p>
            <a:pPr lvl="1"/>
            <a:r>
              <a:rPr lang="en-US" sz="1800" dirty="0" smtClean="0">
                <a:solidFill>
                  <a:srgbClr val="43CE42"/>
                </a:solidFill>
              </a:rPr>
              <a:t>Texas 4-H						4,749 </a:t>
            </a:r>
            <a:r>
              <a:rPr lang="en-US" sz="1800" dirty="0">
                <a:solidFill>
                  <a:srgbClr val="43CE42"/>
                </a:solidFill>
              </a:rPr>
              <a:t>(229) = </a:t>
            </a:r>
            <a:r>
              <a:rPr lang="en-US" sz="1800" dirty="0" smtClean="0">
                <a:solidFill>
                  <a:srgbClr val="43CE42"/>
                </a:solidFill>
              </a:rPr>
              <a:t>1,087,521</a:t>
            </a:r>
          </a:p>
          <a:p>
            <a:pPr lvl="1"/>
            <a:r>
              <a:rPr lang="en-US" sz="1800" dirty="0" smtClean="0">
                <a:solidFill>
                  <a:srgbClr val="43CE42"/>
                </a:solidFill>
              </a:rPr>
              <a:t>TAMU AgriLife Extension			5,050 </a:t>
            </a:r>
            <a:r>
              <a:rPr lang="en-US" sz="1800" dirty="0">
                <a:solidFill>
                  <a:srgbClr val="43CE42"/>
                </a:solidFill>
              </a:rPr>
              <a:t>(229) = </a:t>
            </a:r>
            <a:r>
              <a:rPr lang="en-US" sz="1800" dirty="0" smtClean="0">
                <a:solidFill>
                  <a:srgbClr val="43CE42"/>
                </a:solidFill>
              </a:rPr>
              <a:t>1,156,450</a:t>
            </a:r>
            <a:endParaRPr lang="en-US" sz="1800" dirty="0">
              <a:solidFill>
                <a:srgbClr val="43CE42"/>
              </a:solidFill>
            </a:endParaRPr>
          </a:p>
          <a:p>
            <a:pPr lvl="1"/>
            <a:r>
              <a:rPr lang="en-US" sz="1800" dirty="0" smtClean="0">
                <a:solidFill>
                  <a:srgbClr val="43CE42"/>
                </a:solidFill>
              </a:rPr>
              <a:t>Texas Dept. of Agriculture 		3,732 </a:t>
            </a:r>
            <a:r>
              <a:rPr lang="en-US" sz="1800" dirty="0">
                <a:solidFill>
                  <a:srgbClr val="43CE42"/>
                </a:solidFill>
              </a:rPr>
              <a:t>(229) = </a:t>
            </a:r>
            <a:r>
              <a:rPr lang="en-US" sz="1800" dirty="0" smtClean="0">
                <a:solidFill>
                  <a:srgbClr val="43CE42"/>
                </a:solidFill>
              </a:rPr>
              <a:t>854,628 </a:t>
            </a:r>
          </a:p>
          <a:p>
            <a:pPr lvl="1"/>
            <a:r>
              <a:rPr lang="en-US" sz="1800" dirty="0" smtClean="0">
                <a:solidFill>
                  <a:srgbClr val="43CE42"/>
                </a:solidFill>
              </a:rPr>
              <a:t>Texas Farm Bureau				8,083 </a:t>
            </a:r>
            <a:r>
              <a:rPr lang="en-US" sz="1800" dirty="0">
                <a:solidFill>
                  <a:srgbClr val="43CE42"/>
                </a:solidFill>
              </a:rPr>
              <a:t>(229) = </a:t>
            </a:r>
            <a:r>
              <a:rPr lang="en-US" sz="1800" dirty="0" smtClean="0">
                <a:solidFill>
                  <a:srgbClr val="43CE42"/>
                </a:solidFill>
              </a:rPr>
              <a:t>1,851,007  </a:t>
            </a:r>
          </a:p>
          <a:p>
            <a:pPr lvl="1"/>
            <a:r>
              <a:rPr lang="en-US" sz="1800" dirty="0" smtClean="0">
                <a:solidFill>
                  <a:srgbClr val="43CE42"/>
                </a:solidFill>
              </a:rPr>
              <a:t>American Farm Bureau			4,933 </a:t>
            </a:r>
            <a:r>
              <a:rPr lang="en-US" sz="1800" dirty="0">
                <a:solidFill>
                  <a:srgbClr val="43CE42"/>
                </a:solidFill>
              </a:rPr>
              <a:t>(229) = </a:t>
            </a:r>
            <a:r>
              <a:rPr lang="en-US" sz="1800" dirty="0" smtClean="0">
                <a:solidFill>
                  <a:srgbClr val="43CE42"/>
                </a:solidFill>
              </a:rPr>
              <a:t>3,419,657</a:t>
            </a:r>
          </a:p>
          <a:p>
            <a:pPr algn="ctr"/>
            <a:r>
              <a:rPr lang="en-US" sz="2200" dirty="0" smtClean="0">
                <a:solidFill>
                  <a:srgbClr val="FF0000"/>
                </a:solidFill>
              </a:rPr>
              <a:t>Total for HSUS &amp; PETA:</a:t>
            </a:r>
            <a:r>
              <a:rPr lang="en-US" sz="2200" dirty="0" smtClean="0">
                <a:solidFill>
                  <a:srgbClr val="43CE42"/>
                </a:solidFill>
              </a:rPr>
              <a:t>  			</a:t>
            </a:r>
            <a:r>
              <a:rPr lang="en-US" sz="2200" dirty="0" smtClean="0">
                <a:solidFill>
                  <a:srgbClr val="FF0000"/>
                </a:solidFill>
              </a:rPr>
              <a:t>793,216,383 impressions per post</a:t>
            </a:r>
            <a:endParaRPr lang="en-US" sz="2200" dirty="0">
              <a:solidFill>
                <a:srgbClr val="43CE42"/>
              </a:solidFill>
            </a:endParaRPr>
          </a:p>
          <a:p>
            <a:pPr algn="ctr"/>
            <a:r>
              <a:rPr lang="en-US" sz="2200" dirty="0">
                <a:solidFill>
                  <a:srgbClr val="43CE42"/>
                </a:solidFill>
              </a:rPr>
              <a:t>Total for </a:t>
            </a:r>
            <a:r>
              <a:rPr lang="en-US" sz="2200" dirty="0" smtClean="0">
                <a:solidFill>
                  <a:srgbClr val="43CE42"/>
                </a:solidFill>
              </a:rPr>
              <a:t>Team Agriculture</a:t>
            </a:r>
            <a:r>
              <a:rPr lang="en-US" sz="2200" dirty="0">
                <a:solidFill>
                  <a:srgbClr val="43CE42"/>
                </a:solidFill>
              </a:rPr>
              <a:t>		</a:t>
            </a:r>
            <a:r>
              <a:rPr lang="en-US" sz="2200" dirty="0" smtClean="0">
                <a:solidFill>
                  <a:srgbClr val="43CE42"/>
                </a:solidFill>
              </a:rPr>
              <a:t>59,938,460 </a:t>
            </a:r>
            <a:r>
              <a:rPr lang="en-US" sz="2200" dirty="0">
                <a:solidFill>
                  <a:srgbClr val="43CE42"/>
                </a:solidFill>
              </a:rPr>
              <a:t>impressions per </a:t>
            </a:r>
            <a:r>
              <a:rPr lang="en-US" sz="2200" dirty="0" smtClean="0">
                <a:solidFill>
                  <a:srgbClr val="43CE42"/>
                </a:solidFill>
              </a:rPr>
              <a:t>post</a:t>
            </a:r>
          </a:p>
          <a:p>
            <a:pPr marL="0" indent="0" algn="ctr">
              <a:buNone/>
            </a:pPr>
            <a:r>
              <a:rPr lang="en-US" sz="2200" dirty="0" smtClean="0">
                <a:solidFill>
                  <a:srgbClr val="FF0000"/>
                </a:solidFill>
              </a:rPr>
              <a:t>793,216,383</a:t>
            </a:r>
            <a:r>
              <a:rPr lang="en-US" sz="2200" dirty="0" smtClean="0"/>
              <a:t>/</a:t>
            </a:r>
            <a:r>
              <a:rPr lang="en-US" sz="2200" dirty="0" smtClean="0">
                <a:solidFill>
                  <a:srgbClr val="43CE42"/>
                </a:solidFill>
              </a:rPr>
              <a:t>59,938,460 </a:t>
            </a:r>
            <a:r>
              <a:rPr lang="en-US" sz="2200" dirty="0" smtClean="0"/>
              <a:t>=  more than 13x the social media reach!!!!</a:t>
            </a:r>
          </a:p>
        </p:txBody>
      </p:sp>
      <p:sp>
        <p:nvSpPr>
          <p:cNvPr id="4" name="Rectangle 3"/>
          <p:cNvSpPr/>
          <p:nvPr/>
        </p:nvSpPr>
        <p:spPr>
          <a:xfrm>
            <a:off x="331316" y="5356626"/>
            <a:ext cx="8476190" cy="121490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966341" y="837346"/>
            <a:ext cx="7192336" cy="276999"/>
          </a:xfrm>
          <a:prstGeom prst="rect">
            <a:avLst/>
          </a:prstGeom>
          <a:noFill/>
        </p:spPr>
        <p:txBody>
          <a:bodyPr wrap="square" rtlCol="0" anchor="ctr">
            <a:spAutoFit/>
          </a:bodyPr>
          <a:lstStyle/>
          <a:p>
            <a:pPr algn="ctr"/>
            <a:r>
              <a:rPr lang="en-US" baseline="30000" dirty="0" smtClean="0"/>
              <a:t>(***As of June 8, 2013***) </a:t>
            </a:r>
            <a:endParaRPr lang="en-US" baseline="30000" dirty="0"/>
          </a:p>
        </p:txBody>
      </p:sp>
    </p:spTree>
    <p:extLst>
      <p:ext uri="{BB962C8B-B14F-4D97-AF65-F5344CB8AC3E}">
        <p14:creationId xmlns:p14="http://schemas.microsoft.com/office/powerpoint/2010/main" val="11307060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824"/>
            <a:ext cx="8229600" cy="810186"/>
          </a:xfrm>
        </p:spPr>
        <p:txBody>
          <a:bodyPr/>
          <a:lstStyle/>
          <a:p>
            <a:r>
              <a:rPr lang="en-US" dirty="0" smtClean="0"/>
              <a:t>Social Media Impact (Twitter)</a:t>
            </a:r>
            <a:endParaRPr lang="en-US" dirty="0"/>
          </a:p>
        </p:txBody>
      </p:sp>
      <p:sp>
        <p:nvSpPr>
          <p:cNvPr id="3" name="Content Placeholder 2"/>
          <p:cNvSpPr>
            <a:spLocks noGrp="1"/>
          </p:cNvSpPr>
          <p:nvPr>
            <p:ph idx="1"/>
          </p:nvPr>
        </p:nvSpPr>
        <p:spPr>
          <a:xfrm>
            <a:off x="331317" y="1047960"/>
            <a:ext cx="8476189" cy="5703046"/>
          </a:xfrm>
        </p:spPr>
        <p:txBody>
          <a:bodyPr>
            <a:normAutofit/>
          </a:bodyPr>
          <a:lstStyle/>
          <a:p>
            <a:r>
              <a:rPr lang="en-US" sz="1800" dirty="0" smtClean="0"/>
              <a:t># of </a:t>
            </a:r>
            <a:r>
              <a:rPr lang="en-US" sz="1800" dirty="0"/>
              <a:t>u</a:t>
            </a:r>
            <a:r>
              <a:rPr lang="en-US" sz="1800" dirty="0" smtClean="0"/>
              <a:t>sers that follow account (avg. # of followers per user) = # of impressions made</a:t>
            </a:r>
          </a:p>
          <a:p>
            <a:pPr lvl="1"/>
            <a:r>
              <a:rPr lang="en-US" sz="1800" dirty="0" smtClean="0">
                <a:solidFill>
                  <a:srgbClr val="FF0000"/>
                </a:solidFill>
              </a:rPr>
              <a:t>HSUS 							193,397 (208) = 40,226,576</a:t>
            </a:r>
          </a:p>
          <a:p>
            <a:pPr lvl="1"/>
            <a:r>
              <a:rPr lang="en-US" sz="1800" dirty="0" smtClean="0">
                <a:solidFill>
                  <a:srgbClr val="FF0000"/>
                </a:solidFill>
              </a:rPr>
              <a:t>PETA							391,346 (208) = 81,399,968</a:t>
            </a:r>
          </a:p>
          <a:p>
            <a:pPr lvl="1"/>
            <a:r>
              <a:rPr lang="en-US" sz="1800" dirty="0" smtClean="0">
                <a:solidFill>
                  <a:srgbClr val="43CE42"/>
                </a:solidFill>
              </a:rPr>
              <a:t>National FFA Organization			27,063 </a:t>
            </a:r>
            <a:r>
              <a:rPr lang="en-US" sz="1800" dirty="0">
                <a:solidFill>
                  <a:srgbClr val="43CE42"/>
                </a:solidFill>
              </a:rPr>
              <a:t>(</a:t>
            </a:r>
            <a:r>
              <a:rPr lang="en-US" sz="1800" dirty="0" smtClean="0">
                <a:solidFill>
                  <a:srgbClr val="43CE42"/>
                </a:solidFill>
              </a:rPr>
              <a:t>208) </a:t>
            </a:r>
            <a:r>
              <a:rPr lang="en-US" sz="1800" dirty="0">
                <a:solidFill>
                  <a:srgbClr val="43CE42"/>
                </a:solidFill>
              </a:rPr>
              <a:t>= </a:t>
            </a:r>
            <a:r>
              <a:rPr lang="en-US" sz="1800" dirty="0" smtClean="0">
                <a:solidFill>
                  <a:srgbClr val="43CE42"/>
                </a:solidFill>
              </a:rPr>
              <a:t>5,629,104</a:t>
            </a:r>
          </a:p>
          <a:p>
            <a:pPr lvl="1"/>
            <a:r>
              <a:rPr lang="en-US" sz="1800" dirty="0" smtClean="0">
                <a:solidFill>
                  <a:srgbClr val="43CE42"/>
                </a:solidFill>
              </a:rPr>
              <a:t>Texas FFA Association 			3,599 (208) </a:t>
            </a:r>
            <a:r>
              <a:rPr lang="en-US" sz="1800" dirty="0">
                <a:solidFill>
                  <a:srgbClr val="43CE42"/>
                </a:solidFill>
              </a:rPr>
              <a:t>= </a:t>
            </a:r>
            <a:r>
              <a:rPr lang="en-US" sz="1800" dirty="0" smtClean="0">
                <a:solidFill>
                  <a:srgbClr val="43CE42"/>
                </a:solidFill>
              </a:rPr>
              <a:t>748,592</a:t>
            </a:r>
            <a:endParaRPr lang="en-US" sz="1800" dirty="0">
              <a:solidFill>
                <a:srgbClr val="43CE42"/>
              </a:solidFill>
            </a:endParaRPr>
          </a:p>
          <a:p>
            <a:pPr lvl="1"/>
            <a:r>
              <a:rPr lang="en-US" sz="1800" dirty="0" smtClean="0">
                <a:solidFill>
                  <a:srgbClr val="43CE42"/>
                </a:solidFill>
              </a:rPr>
              <a:t>Texas FFA Foundation			945 </a:t>
            </a:r>
            <a:r>
              <a:rPr lang="en-US" sz="1800" dirty="0">
                <a:solidFill>
                  <a:srgbClr val="43CE42"/>
                </a:solidFill>
              </a:rPr>
              <a:t>(</a:t>
            </a:r>
            <a:r>
              <a:rPr lang="en-US" sz="1800" dirty="0" smtClean="0">
                <a:solidFill>
                  <a:srgbClr val="43CE42"/>
                </a:solidFill>
              </a:rPr>
              <a:t>208) = 196,560</a:t>
            </a:r>
          </a:p>
          <a:p>
            <a:pPr lvl="1"/>
            <a:r>
              <a:rPr lang="en-US" sz="1800" dirty="0" smtClean="0">
                <a:solidFill>
                  <a:srgbClr val="43CE42"/>
                </a:solidFill>
              </a:rPr>
              <a:t>VATAT 						601 (208) </a:t>
            </a:r>
            <a:r>
              <a:rPr lang="en-US" sz="1800" dirty="0">
                <a:solidFill>
                  <a:srgbClr val="43CE42"/>
                </a:solidFill>
              </a:rPr>
              <a:t>= </a:t>
            </a:r>
            <a:r>
              <a:rPr lang="en-US" sz="1800" dirty="0" smtClean="0">
                <a:solidFill>
                  <a:srgbClr val="43CE42"/>
                </a:solidFill>
              </a:rPr>
              <a:t>125,008</a:t>
            </a:r>
          </a:p>
          <a:p>
            <a:pPr lvl="1"/>
            <a:r>
              <a:rPr lang="en-US" sz="1800" dirty="0" smtClean="0">
                <a:solidFill>
                  <a:srgbClr val="43CE42"/>
                </a:solidFill>
              </a:rPr>
              <a:t>TX Proud of TX Agriculture 		83 </a:t>
            </a:r>
            <a:r>
              <a:rPr lang="en-US" sz="1800" dirty="0">
                <a:solidFill>
                  <a:srgbClr val="43CE42"/>
                </a:solidFill>
              </a:rPr>
              <a:t>(</a:t>
            </a:r>
            <a:r>
              <a:rPr lang="en-US" sz="1800" dirty="0" smtClean="0">
                <a:solidFill>
                  <a:srgbClr val="43CE42"/>
                </a:solidFill>
              </a:rPr>
              <a:t>208) </a:t>
            </a:r>
            <a:r>
              <a:rPr lang="en-US" sz="1800" dirty="0">
                <a:solidFill>
                  <a:srgbClr val="43CE42"/>
                </a:solidFill>
              </a:rPr>
              <a:t>= </a:t>
            </a:r>
            <a:r>
              <a:rPr lang="en-US" sz="1800" dirty="0" smtClean="0">
                <a:solidFill>
                  <a:srgbClr val="43CE42"/>
                </a:solidFill>
              </a:rPr>
              <a:t>17,264</a:t>
            </a:r>
            <a:endParaRPr lang="en-US" sz="1800" dirty="0">
              <a:solidFill>
                <a:srgbClr val="43CE42"/>
              </a:solidFill>
            </a:endParaRPr>
          </a:p>
          <a:p>
            <a:pPr lvl="1"/>
            <a:r>
              <a:rPr lang="en-US" sz="1800" dirty="0" smtClean="0">
                <a:solidFill>
                  <a:srgbClr val="43CE42"/>
                </a:solidFill>
              </a:rPr>
              <a:t>Texas 4-H						1,476 </a:t>
            </a:r>
            <a:r>
              <a:rPr lang="en-US" sz="1800" dirty="0">
                <a:solidFill>
                  <a:srgbClr val="43CE42"/>
                </a:solidFill>
              </a:rPr>
              <a:t>(</a:t>
            </a:r>
            <a:r>
              <a:rPr lang="en-US" sz="1800" dirty="0" smtClean="0">
                <a:solidFill>
                  <a:srgbClr val="43CE42"/>
                </a:solidFill>
              </a:rPr>
              <a:t>208) </a:t>
            </a:r>
            <a:r>
              <a:rPr lang="en-US" sz="1800" dirty="0">
                <a:solidFill>
                  <a:srgbClr val="43CE42"/>
                </a:solidFill>
              </a:rPr>
              <a:t>= </a:t>
            </a:r>
            <a:r>
              <a:rPr lang="en-US" sz="1800" dirty="0" smtClean="0">
                <a:solidFill>
                  <a:srgbClr val="43CE42"/>
                </a:solidFill>
              </a:rPr>
              <a:t>307,008</a:t>
            </a:r>
          </a:p>
          <a:p>
            <a:pPr lvl="1"/>
            <a:r>
              <a:rPr lang="en-US" sz="1800" dirty="0" smtClean="0">
                <a:solidFill>
                  <a:srgbClr val="43CE42"/>
                </a:solidFill>
              </a:rPr>
              <a:t>TAMU AgriLife Extension			2,556 </a:t>
            </a:r>
            <a:r>
              <a:rPr lang="en-US" sz="1800" dirty="0">
                <a:solidFill>
                  <a:srgbClr val="43CE42"/>
                </a:solidFill>
              </a:rPr>
              <a:t>(</a:t>
            </a:r>
            <a:r>
              <a:rPr lang="en-US" sz="1800" dirty="0" smtClean="0">
                <a:solidFill>
                  <a:srgbClr val="43CE42"/>
                </a:solidFill>
              </a:rPr>
              <a:t>208) </a:t>
            </a:r>
            <a:r>
              <a:rPr lang="en-US" sz="1800" dirty="0">
                <a:solidFill>
                  <a:srgbClr val="43CE42"/>
                </a:solidFill>
              </a:rPr>
              <a:t>= </a:t>
            </a:r>
            <a:r>
              <a:rPr lang="en-US" sz="1800" dirty="0" smtClean="0">
                <a:solidFill>
                  <a:srgbClr val="43CE42"/>
                </a:solidFill>
              </a:rPr>
              <a:t>531,648</a:t>
            </a:r>
            <a:endParaRPr lang="en-US" sz="1800" dirty="0">
              <a:solidFill>
                <a:srgbClr val="43CE42"/>
              </a:solidFill>
            </a:endParaRPr>
          </a:p>
          <a:p>
            <a:pPr lvl="1"/>
            <a:r>
              <a:rPr lang="en-US" sz="1800" dirty="0" smtClean="0">
                <a:solidFill>
                  <a:srgbClr val="43CE42"/>
                </a:solidFill>
              </a:rPr>
              <a:t>Texas Dept. of Agriculture 		5,496 </a:t>
            </a:r>
            <a:r>
              <a:rPr lang="en-US" sz="1800" dirty="0">
                <a:solidFill>
                  <a:srgbClr val="43CE42"/>
                </a:solidFill>
              </a:rPr>
              <a:t>(</a:t>
            </a:r>
            <a:r>
              <a:rPr lang="en-US" sz="1800" dirty="0" smtClean="0">
                <a:solidFill>
                  <a:srgbClr val="43CE42"/>
                </a:solidFill>
              </a:rPr>
              <a:t>208) </a:t>
            </a:r>
            <a:r>
              <a:rPr lang="en-US" sz="1800" dirty="0">
                <a:solidFill>
                  <a:srgbClr val="43CE42"/>
                </a:solidFill>
              </a:rPr>
              <a:t>= </a:t>
            </a:r>
            <a:r>
              <a:rPr lang="en-US" sz="1800" dirty="0" smtClean="0">
                <a:solidFill>
                  <a:srgbClr val="43CE42"/>
                </a:solidFill>
              </a:rPr>
              <a:t>1,143,168 </a:t>
            </a:r>
          </a:p>
          <a:p>
            <a:pPr lvl="1"/>
            <a:r>
              <a:rPr lang="en-US" sz="1800" dirty="0" smtClean="0">
                <a:solidFill>
                  <a:srgbClr val="43CE42"/>
                </a:solidFill>
              </a:rPr>
              <a:t>Texas Farm Bureau				9,797 </a:t>
            </a:r>
            <a:r>
              <a:rPr lang="en-US" sz="1800" dirty="0">
                <a:solidFill>
                  <a:srgbClr val="43CE42"/>
                </a:solidFill>
              </a:rPr>
              <a:t>(</a:t>
            </a:r>
            <a:r>
              <a:rPr lang="en-US" sz="1800" dirty="0" smtClean="0">
                <a:solidFill>
                  <a:srgbClr val="43CE42"/>
                </a:solidFill>
              </a:rPr>
              <a:t>208) </a:t>
            </a:r>
            <a:r>
              <a:rPr lang="en-US" sz="1800" dirty="0">
                <a:solidFill>
                  <a:srgbClr val="43CE42"/>
                </a:solidFill>
              </a:rPr>
              <a:t>= </a:t>
            </a:r>
            <a:r>
              <a:rPr lang="en-US" sz="1800" dirty="0" smtClean="0">
                <a:solidFill>
                  <a:srgbClr val="43CE42"/>
                </a:solidFill>
              </a:rPr>
              <a:t>2,037,776  </a:t>
            </a:r>
          </a:p>
          <a:p>
            <a:pPr lvl="1"/>
            <a:r>
              <a:rPr lang="en-US" sz="1800" dirty="0" smtClean="0">
                <a:solidFill>
                  <a:srgbClr val="43CE42"/>
                </a:solidFill>
              </a:rPr>
              <a:t>American Farm Bureau			20,199 </a:t>
            </a:r>
            <a:r>
              <a:rPr lang="en-US" sz="1800" dirty="0">
                <a:solidFill>
                  <a:srgbClr val="43CE42"/>
                </a:solidFill>
              </a:rPr>
              <a:t>(</a:t>
            </a:r>
            <a:r>
              <a:rPr lang="en-US" sz="1800" dirty="0" smtClean="0">
                <a:solidFill>
                  <a:srgbClr val="43CE42"/>
                </a:solidFill>
              </a:rPr>
              <a:t>208) </a:t>
            </a:r>
            <a:r>
              <a:rPr lang="en-US" sz="1800" dirty="0">
                <a:solidFill>
                  <a:srgbClr val="43CE42"/>
                </a:solidFill>
              </a:rPr>
              <a:t>= </a:t>
            </a:r>
            <a:r>
              <a:rPr lang="en-US" sz="1800" dirty="0" smtClean="0">
                <a:solidFill>
                  <a:srgbClr val="43CE42"/>
                </a:solidFill>
              </a:rPr>
              <a:t>4,201,392</a:t>
            </a:r>
          </a:p>
          <a:p>
            <a:pPr algn="ctr"/>
            <a:r>
              <a:rPr lang="en-US" sz="2200" dirty="0" smtClean="0">
                <a:solidFill>
                  <a:srgbClr val="FF0000"/>
                </a:solidFill>
              </a:rPr>
              <a:t>Total for HSUS &amp; PETA:</a:t>
            </a:r>
            <a:r>
              <a:rPr lang="en-US" sz="2200" dirty="0" smtClean="0">
                <a:solidFill>
                  <a:srgbClr val="43CE42"/>
                </a:solidFill>
              </a:rPr>
              <a:t>  			</a:t>
            </a:r>
            <a:r>
              <a:rPr lang="en-US" sz="2200" dirty="0" smtClean="0">
                <a:solidFill>
                  <a:srgbClr val="FF0000"/>
                </a:solidFill>
              </a:rPr>
              <a:t>121,626,544 impressions per tweet</a:t>
            </a:r>
            <a:endParaRPr lang="en-US" sz="2200" dirty="0">
              <a:solidFill>
                <a:srgbClr val="43CE42"/>
              </a:solidFill>
            </a:endParaRPr>
          </a:p>
          <a:p>
            <a:pPr algn="ctr"/>
            <a:r>
              <a:rPr lang="en-US" sz="2200" dirty="0">
                <a:solidFill>
                  <a:srgbClr val="43CE42"/>
                </a:solidFill>
              </a:rPr>
              <a:t>Total for </a:t>
            </a:r>
            <a:r>
              <a:rPr lang="en-US" sz="2200" dirty="0" smtClean="0">
                <a:solidFill>
                  <a:srgbClr val="43CE42"/>
                </a:solidFill>
              </a:rPr>
              <a:t>Team Agriculture</a:t>
            </a:r>
            <a:r>
              <a:rPr lang="en-US" sz="2200" dirty="0">
                <a:solidFill>
                  <a:srgbClr val="43CE42"/>
                </a:solidFill>
              </a:rPr>
              <a:t>		</a:t>
            </a:r>
            <a:r>
              <a:rPr lang="en-US" sz="2200" dirty="0" smtClean="0">
                <a:solidFill>
                  <a:srgbClr val="43CE42"/>
                </a:solidFill>
              </a:rPr>
              <a:t>14,937,520 </a:t>
            </a:r>
            <a:r>
              <a:rPr lang="en-US" sz="2200" dirty="0">
                <a:solidFill>
                  <a:srgbClr val="43CE42"/>
                </a:solidFill>
              </a:rPr>
              <a:t>impressions per </a:t>
            </a:r>
            <a:r>
              <a:rPr lang="en-US" sz="2200" dirty="0" smtClean="0">
                <a:solidFill>
                  <a:srgbClr val="43CE42"/>
                </a:solidFill>
              </a:rPr>
              <a:t>tweet</a:t>
            </a:r>
          </a:p>
          <a:p>
            <a:pPr marL="0" indent="0" algn="ctr">
              <a:buNone/>
            </a:pPr>
            <a:r>
              <a:rPr lang="en-US" sz="2200" dirty="0" smtClean="0">
                <a:solidFill>
                  <a:srgbClr val="FF0000"/>
                </a:solidFill>
              </a:rPr>
              <a:t>121,626,544</a:t>
            </a:r>
            <a:r>
              <a:rPr lang="en-US" sz="2200" dirty="0" smtClean="0"/>
              <a:t>/</a:t>
            </a:r>
            <a:r>
              <a:rPr lang="en-US" sz="2200" dirty="0" smtClean="0">
                <a:solidFill>
                  <a:srgbClr val="43CE42"/>
                </a:solidFill>
              </a:rPr>
              <a:t>14,937,520 </a:t>
            </a:r>
            <a:r>
              <a:rPr lang="en-US" sz="2200" dirty="0" smtClean="0"/>
              <a:t>=  more than 8x the social media reach!!!!</a:t>
            </a:r>
          </a:p>
        </p:txBody>
      </p:sp>
      <p:sp>
        <p:nvSpPr>
          <p:cNvPr id="4" name="Rectangle 3"/>
          <p:cNvSpPr/>
          <p:nvPr/>
        </p:nvSpPr>
        <p:spPr>
          <a:xfrm>
            <a:off x="331316" y="5356626"/>
            <a:ext cx="8476190" cy="121490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966341" y="763568"/>
            <a:ext cx="7192336" cy="369332"/>
          </a:xfrm>
          <a:prstGeom prst="rect">
            <a:avLst/>
          </a:prstGeom>
          <a:noFill/>
        </p:spPr>
        <p:txBody>
          <a:bodyPr wrap="square" rtlCol="0" anchor="ctr">
            <a:spAutoFit/>
          </a:bodyPr>
          <a:lstStyle/>
          <a:p>
            <a:pPr algn="ctr"/>
            <a:r>
              <a:rPr lang="en-US" baseline="30000" dirty="0" smtClean="0"/>
              <a:t>(***As of June 8, 2013***)</a:t>
            </a:r>
            <a:r>
              <a:rPr lang="en-US" dirty="0" smtClean="0"/>
              <a:t> </a:t>
            </a:r>
            <a:endParaRPr lang="en-US" dirty="0"/>
          </a:p>
        </p:txBody>
      </p:sp>
    </p:spTree>
    <p:extLst>
      <p:ext uri="{BB962C8B-B14F-4D97-AF65-F5344CB8AC3E}">
        <p14:creationId xmlns:p14="http://schemas.microsoft.com/office/powerpoint/2010/main" val="39378063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&amp; Final Challenge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The only way we can bridge the gap in terms of reach on social media is by being vocal, telling consumers the truth, and refusing to allow misinformation spread by groups like PETA and HSUS steer them away from the industry they’d be naked, hungry, sick (and probably dead) without!</a:t>
            </a:r>
          </a:p>
          <a:p>
            <a:r>
              <a:rPr lang="en-US" dirty="0" smtClean="0"/>
              <a:t>Tweet or update your Facebook status once or twice a week, or everyday if you want with one reason why agriculture is important to you and the rest of the world. Go to the PETA and HSUS Facebook pages and Twitter accounts and start a debate. My final challenge to all of you is for you to make ‘agvocating’ a part of your daily or weekly routine!</a:t>
            </a:r>
            <a:endParaRPr lang="en-US" dirty="0"/>
          </a:p>
        </p:txBody>
      </p:sp>
    </p:spTree>
    <p:extLst>
      <p:ext uri="{BB962C8B-B14F-4D97-AF65-F5344CB8AC3E}">
        <p14:creationId xmlns:p14="http://schemas.microsoft.com/office/powerpoint/2010/main" val="16001594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Media Outlets</a:t>
            </a:r>
            <a:endParaRPr lang="en-US" dirty="0"/>
          </a:p>
        </p:txBody>
      </p:sp>
      <p:sp>
        <p:nvSpPr>
          <p:cNvPr id="3" name="Content Placeholder 2"/>
          <p:cNvSpPr>
            <a:spLocks noGrp="1"/>
          </p:cNvSpPr>
          <p:nvPr>
            <p:ph idx="1"/>
          </p:nvPr>
        </p:nvSpPr>
        <p:spPr/>
        <p:txBody>
          <a:bodyPr/>
          <a:lstStyle/>
          <a:p>
            <a:r>
              <a:rPr lang="en-US" dirty="0" err="1" smtClean="0"/>
              <a:t>Instagram</a:t>
            </a:r>
            <a:r>
              <a:rPr lang="en-US" dirty="0" smtClean="0"/>
              <a:t> – </a:t>
            </a:r>
            <a:r>
              <a:rPr lang="en-US" dirty="0" err="1" smtClean="0"/>
              <a:t>Lufkin_FFA</a:t>
            </a:r>
            <a:endParaRPr lang="en-US" dirty="0" smtClean="0"/>
          </a:p>
          <a:p>
            <a:endParaRPr lang="en-US" dirty="0"/>
          </a:p>
          <a:p>
            <a:r>
              <a:rPr lang="en-US" dirty="0" smtClean="0"/>
              <a:t>Twitter -@</a:t>
            </a:r>
            <a:r>
              <a:rPr lang="en-US" dirty="0" err="1" smtClean="0"/>
              <a:t>lufkinffa</a:t>
            </a:r>
            <a:endParaRPr lang="en-US" dirty="0" smtClean="0"/>
          </a:p>
          <a:p>
            <a:endParaRPr lang="en-US" dirty="0"/>
          </a:p>
          <a:p>
            <a:r>
              <a:rPr lang="en-US" dirty="0" smtClean="0"/>
              <a:t>Facebook – Lufkin FFA page</a:t>
            </a:r>
          </a:p>
          <a:p>
            <a:endParaRPr lang="en-US" dirty="0" smtClean="0"/>
          </a:p>
          <a:p>
            <a:r>
              <a:rPr lang="en-US" dirty="0" smtClean="0"/>
              <a:t>Remind 101- text 81010 with @</a:t>
            </a:r>
            <a:r>
              <a:rPr lang="en-US" dirty="0" err="1" smtClean="0"/>
              <a:t>lufkinffa</a:t>
            </a:r>
            <a:endParaRPr lang="en-US" dirty="0"/>
          </a:p>
        </p:txBody>
      </p:sp>
    </p:spTree>
    <p:extLst>
      <p:ext uri="{BB962C8B-B14F-4D97-AF65-F5344CB8AC3E}">
        <p14:creationId xmlns:p14="http://schemas.microsoft.com/office/powerpoint/2010/main" val="3056733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a:t>
            </a:r>
            <a:endParaRPr lang="en-US" dirty="0"/>
          </a:p>
        </p:txBody>
      </p:sp>
      <p:sp>
        <p:nvSpPr>
          <p:cNvPr id="3" name="Content Placeholder 2"/>
          <p:cNvSpPr>
            <a:spLocks noGrp="1"/>
          </p:cNvSpPr>
          <p:nvPr>
            <p:ph idx="1"/>
          </p:nvPr>
        </p:nvSpPr>
        <p:spPr/>
        <p:txBody>
          <a:bodyPr/>
          <a:lstStyle/>
          <a:p>
            <a:r>
              <a:rPr lang="en-US" dirty="0" smtClean="0"/>
              <a:t>Facebook</a:t>
            </a:r>
          </a:p>
          <a:p>
            <a:pPr marL="0" indent="0">
              <a:buNone/>
            </a:pPr>
            <a:r>
              <a:rPr lang="en-US" dirty="0" smtClean="0"/>
              <a:t>Lufkin FFA</a:t>
            </a:r>
          </a:p>
          <a:p>
            <a:r>
              <a:rPr lang="en-US" dirty="0" smtClean="0"/>
              <a:t>Twitter</a:t>
            </a:r>
          </a:p>
          <a:p>
            <a:pPr marL="0" indent="0">
              <a:buNone/>
            </a:pPr>
            <a:r>
              <a:rPr lang="en-US" dirty="0" smtClean="0"/>
              <a:t>Lufkin FFA</a:t>
            </a:r>
          </a:p>
          <a:p>
            <a:endParaRPr lang="en-US" dirty="0"/>
          </a:p>
          <a:p>
            <a:r>
              <a:rPr lang="en-US" dirty="0" err="1" smtClean="0"/>
              <a:t>Instagram</a:t>
            </a:r>
            <a:endParaRPr lang="en-US" dirty="0" smtClean="0"/>
          </a:p>
          <a:p>
            <a:pPr marL="0" indent="0">
              <a:buNone/>
            </a:pPr>
            <a:r>
              <a:rPr lang="en-US" dirty="0" err="1" smtClean="0"/>
              <a:t>Lufkin_FFA</a:t>
            </a:r>
            <a:endParaRPr lang="en-US" dirty="0"/>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7447" y="1295246"/>
            <a:ext cx="5189353" cy="4674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90558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 of Contents.png"/>
          <p:cNvPicPr>
            <a:picLocks noChangeAspect="1"/>
          </p:cNvPicPr>
          <p:nvPr/>
        </p:nvPicPr>
        <p:blipFill>
          <a:blip r:embed="rId2">
            <a:alphaModFix amt="30000"/>
            <a:extLst>
              <a:ext uri="{28A0092B-C50C-407E-A947-70E740481C1C}">
                <a14:useLocalDpi xmlns:a14="http://schemas.microsoft.com/office/drawing/2010/main" val="0"/>
              </a:ext>
            </a:extLst>
          </a:blip>
          <a:stretch>
            <a:fillRect/>
          </a:stretch>
        </p:blipFill>
        <p:spPr>
          <a:xfrm>
            <a:off x="1977505" y="340315"/>
            <a:ext cx="5188991" cy="6177371"/>
          </a:xfrm>
          <a:prstGeom prst="rect">
            <a:avLst/>
          </a:prstGeom>
        </p:spPr>
      </p:pic>
      <p:sp>
        <p:nvSpPr>
          <p:cNvPr id="2" name="Title 1"/>
          <p:cNvSpPr>
            <a:spLocks noGrp="1"/>
          </p:cNvSpPr>
          <p:nvPr>
            <p:ph type="title"/>
          </p:nvPr>
        </p:nvSpPr>
        <p:spPr/>
        <p:txBody>
          <a:bodyPr/>
          <a:lstStyle/>
          <a:p>
            <a:r>
              <a:rPr lang="en-US" b="1" dirty="0" smtClean="0"/>
              <a:t>Table </a:t>
            </a:r>
            <a:r>
              <a:rPr lang="en-US" b="1" dirty="0"/>
              <a:t>o</a:t>
            </a:r>
            <a:r>
              <a:rPr lang="en-US" b="1" dirty="0" smtClean="0"/>
              <a:t>f Contents</a:t>
            </a:r>
            <a:endParaRPr lang="en-US" b="1" dirty="0"/>
          </a:p>
        </p:txBody>
      </p:sp>
      <p:sp>
        <p:nvSpPr>
          <p:cNvPr id="3" name="Content Placeholder 2"/>
          <p:cNvSpPr>
            <a:spLocks noGrp="1"/>
          </p:cNvSpPr>
          <p:nvPr>
            <p:ph idx="1"/>
          </p:nvPr>
        </p:nvSpPr>
        <p:spPr>
          <a:xfrm>
            <a:off x="457200" y="1256327"/>
            <a:ext cx="8229600" cy="5149539"/>
          </a:xfrm>
        </p:spPr>
        <p:txBody>
          <a:bodyPr>
            <a:normAutofit fontScale="92500" lnSpcReduction="10000"/>
          </a:bodyPr>
          <a:lstStyle/>
          <a:p>
            <a:pPr marL="0" indent="0">
              <a:buNone/>
            </a:pPr>
            <a:r>
              <a:rPr lang="en-US" dirty="0" smtClean="0"/>
              <a:t>Title Slide…………………………………………………………….. 1</a:t>
            </a:r>
          </a:p>
          <a:p>
            <a:pPr marL="0" indent="0">
              <a:buNone/>
            </a:pPr>
            <a:r>
              <a:rPr lang="en-US" dirty="0" smtClean="0"/>
              <a:t>Table of Contents………………………………………………… 2</a:t>
            </a:r>
          </a:p>
          <a:p>
            <a:pPr marL="0" indent="0">
              <a:buNone/>
            </a:pPr>
            <a:r>
              <a:rPr lang="en-US" dirty="0" smtClean="0"/>
              <a:t>What is Agvocacy?..…………………………………………….. 3</a:t>
            </a:r>
          </a:p>
          <a:p>
            <a:pPr marL="0" indent="0">
              <a:buNone/>
            </a:pPr>
            <a:r>
              <a:rPr lang="en-US" dirty="0" smtClean="0"/>
              <a:t>Scope of Social Media………………………………………. 4-7</a:t>
            </a:r>
          </a:p>
          <a:p>
            <a:pPr marL="0" indent="0">
              <a:buNone/>
            </a:pPr>
            <a:r>
              <a:rPr lang="en-US" dirty="0" smtClean="0"/>
              <a:t>About PETA and HSUS (Links)………………….............. 8</a:t>
            </a:r>
          </a:p>
          <a:p>
            <a:pPr marL="0" indent="0">
              <a:buNone/>
            </a:pPr>
            <a:r>
              <a:rPr lang="en-US" dirty="0" smtClean="0"/>
              <a:t>About Pro-Ag Organizations (Links)…………....... 9, 10</a:t>
            </a:r>
          </a:p>
          <a:p>
            <a:pPr marL="0" indent="0">
              <a:buNone/>
            </a:pPr>
            <a:r>
              <a:rPr lang="en-US" dirty="0" smtClean="0"/>
              <a:t>Animals in the News……………………………………....... 11</a:t>
            </a:r>
          </a:p>
          <a:p>
            <a:pPr marL="0" indent="0">
              <a:buNone/>
            </a:pPr>
            <a:r>
              <a:rPr lang="en-US" dirty="0" smtClean="0"/>
              <a:t>Animal Law……………………………………………............. 12</a:t>
            </a:r>
          </a:p>
          <a:p>
            <a:pPr marL="0" indent="0">
              <a:buNone/>
            </a:pPr>
            <a:r>
              <a:rPr lang="en-US" dirty="0" smtClean="0"/>
              <a:t>Social Media Impact of Agvocating................. 13, 14</a:t>
            </a:r>
          </a:p>
          <a:p>
            <a:pPr marL="0" indent="0">
              <a:buNone/>
            </a:pPr>
            <a:r>
              <a:rPr lang="en-US" dirty="0" smtClean="0"/>
              <a:t>Solution &amp; Final Challenge…….…………………………… 15</a:t>
            </a:r>
          </a:p>
        </p:txBody>
      </p:sp>
    </p:spTree>
    <p:extLst>
      <p:ext uri="{BB962C8B-B14F-4D97-AF65-F5344CB8AC3E}">
        <p14:creationId xmlns:p14="http://schemas.microsoft.com/office/powerpoint/2010/main" val="5088280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0-13 at 7.01.48 PM.png"/>
          <p:cNvPicPr>
            <a:picLocks noChangeAspect="1"/>
          </p:cNvPicPr>
          <p:nvPr/>
        </p:nvPicPr>
        <p:blipFill>
          <a:blip r:embed="rId2">
            <a:alphaModFix amt="30000"/>
            <a:extLst>
              <a:ext uri="{28A0092B-C50C-407E-A947-70E740481C1C}">
                <a14:useLocalDpi xmlns:a14="http://schemas.microsoft.com/office/drawing/2010/main" val="0"/>
              </a:ext>
            </a:extLst>
          </a:blip>
          <a:stretch>
            <a:fillRect/>
          </a:stretch>
        </p:blipFill>
        <p:spPr>
          <a:xfrm>
            <a:off x="279400" y="205608"/>
            <a:ext cx="8585200" cy="6443661"/>
          </a:xfrm>
          <a:prstGeom prst="rect">
            <a:avLst/>
          </a:prstGeom>
        </p:spPr>
      </p:pic>
      <p:sp>
        <p:nvSpPr>
          <p:cNvPr id="2" name="Title 1"/>
          <p:cNvSpPr>
            <a:spLocks noGrp="1"/>
          </p:cNvSpPr>
          <p:nvPr>
            <p:ph type="title"/>
          </p:nvPr>
        </p:nvSpPr>
        <p:spPr/>
        <p:txBody>
          <a:bodyPr/>
          <a:lstStyle/>
          <a:p>
            <a:r>
              <a:rPr lang="en-US" b="1" dirty="0" smtClean="0"/>
              <a:t>What is Agvocacy?</a:t>
            </a:r>
            <a:endParaRPr lang="en-US" b="1" dirty="0"/>
          </a:p>
        </p:txBody>
      </p:sp>
      <p:sp>
        <p:nvSpPr>
          <p:cNvPr id="3" name="Content Placeholder 2"/>
          <p:cNvSpPr>
            <a:spLocks noGrp="1"/>
          </p:cNvSpPr>
          <p:nvPr>
            <p:ph idx="1"/>
          </p:nvPr>
        </p:nvSpPr>
        <p:spPr/>
        <p:txBody>
          <a:bodyPr/>
          <a:lstStyle/>
          <a:p>
            <a:r>
              <a:rPr lang="en-US" b="1" dirty="0" smtClean="0"/>
              <a:t>Ag</a:t>
            </a:r>
            <a:r>
              <a:rPr lang="en-US" dirty="0" smtClean="0"/>
              <a:t>riculture + Ad</a:t>
            </a:r>
            <a:r>
              <a:rPr lang="en-US" b="1" dirty="0" smtClean="0"/>
              <a:t>vocacy</a:t>
            </a:r>
            <a:r>
              <a:rPr lang="en-US" dirty="0" smtClean="0"/>
              <a:t>= </a:t>
            </a:r>
            <a:r>
              <a:rPr lang="en-US" b="1" dirty="0" smtClean="0"/>
              <a:t>Agvocacy</a:t>
            </a:r>
            <a:r>
              <a:rPr lang="en-US" dirty="0" smtClean="0"/>
              <a:t>; By </a:t>
            </a:r>
            <a:r>
              <a:rPr lang="en-US" dirty="0"/>
              <a:t>nature, agvocacy is the act or process of advocating or supporting an agricultural cause or </a:t>
            </a:r>
            <a:r>
              <a:rPr lang="en-US" dirty="0" smtClean="0"/>
              <a:t>proposal.</a:t>
            </a:r>
            <a:endParaRPr lang="en-US" dirty="0"/>
          </a:p>
          <a:p>
            <a:pPr marL="0" indent="0">
              <a:buNone/>
            </a:pPr>
            <a:endParaRPr lang="en-US" dirty="0" smtClean="0"/>
          </a:p>
          <a:p>
            <a:r>
              <a:rPr lang="en-US" dirty="0" smtClean="0"/>
              <a:t>Agvocacy, or rather the lack of it, is the reason why organizations like PETA and HSUS are so well funded compared to agricultural groups.</a:t>
            </a:r>
          </a:p>
        </p:txBody>
      </p:sp>
    </p:spTree>
    <p:extLst>
      <p:ext uri="{BB962C8B-B14F-4D97-AF65-F5344CB8AC3E}">
        <p14:creationId xmlns:p14="http://schemas.microsoft.com/office/powerpoint/2010/main" val="362485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0-13 at 5.11.34 PM.png"/>
          <p:cNvPicPr>
            <a:picLocks noChangeAspect="1"/>
          </p:cNvPicPr>
          <p:nvPr/>
        </p:nvPicPr>
        <p:blipFill>
          <a:blip r:embed="rId2">
            <a:alphaModFix amt="30000"/>
            <a:extLst>
              <a:ext uri="{28A0092B-C50C-407E-A947-70E740481C1C}">
                <a14:useLocalDpi xmlns:a14="http://schemas.microsoft.com/office/drawing/2010/main" val="0"/>
              </a:ext>
            </a:extLst>
          </a:blip>
          <a:stretch>
            <a:fillRect/>
          </a:stretch>
        </p:blipFill>
        <p:spPr>
          <a:xfrm>
            <a:off x="469900" y="165100"/>
            <a:ext cx="8204200" cy="6515100"/>
          </a:xfrm>
          <a:prstGeom prst="rect">
            <a:avLst/>
          </a:prstGeom>
        </p:spPr>
      </p:pic>
      <p:sp>
        <p:nvSpPr>
          <p:cNvPr id="2" name="Title 1"/>
          <p:cNvSpPr>
            <a:spLocks noGrp="1"/>
          </p:cNvSpPr>
          <p:nvPr>
            <p:ph type="title"/>
          </p:nvPr>
        </p:nvSpPr>
        <p:spPr/>
        <p:txBody>
          <a:bodyPr/>
          <a:lstStyle/>
          <a:p>
            <a:r>
              <a:rPr lang="en-US" b="1" dirty="0" smtClean="0"/>
              <a:t>Scope of Social Media</a:t>
            </a:r>
            <a:endParaRPr lang="en-US" b="1" dirty="0"/>
          </a:p>
        </p:txBody>
      </p:sp>
      <p:sp>
        <p:nvSpPr>
          <p:cNvPr id="3" name="Content Placeholder 2"/>
          <p:cNvSpPr>
            <a:spLocks noGrp="1"/>
          </p:cNvSpPr>
          <p:nvPr>
            <p:ph idx="1"/>
          </p:nvPr>
        </p:nvSpPr>
        <p:spPr/>
        <p:txBody>
          <a:bodyPr>
            <a:normAutofit lnSpcReduction="10000"/>
          </a:bodyPr>
          <a:lstStyle/>
          <a:p>
            <a:r>
              <a:rPr lang="en-US" sz="2400" b="1" dirty="0" smtClean="0"/>
              <a:t>Facebook Statistics</a:t>
            </a:r>
          </a:p>
          <a:p>
            <a:pPr lvl="1"/>
            <a:r>
              <a:rPr lang="en-US" sz="2400" dirty="0" smtClean="0"/>
              <a:t>137.6 million visitors/month (In U.S. alone)</a:t>
            </a:r>
          </a:p>
          <a:p>
            <a:pPr lvl="1"/>
            <a:r>
              <a:rPr lang="en-US" sz="2400" dirty="0" smtClean="0"/>
              <a:t>7:45:49 = time spent/person/month on Facebook</a:t>
            </a:r>
          </a:p>
          <a:p>
            <a:pPr lvl="1"/>
            <a:r>
              <a:rPr lang="en-US" sz="2400" dirty="0" smtClean="0"/>
              <a:t>54% of monthly users have access via mobile devices</a:t>
            </a:r>
          </a:p>
          <a:p>
            <a:pPr lvl="1"/>
            <a:r>
              <a:rPr lang="en-US" sz="2400" dirty="0" smtClean="0"/>
              <a:t>229 = Avg. # of friends/Facebook user</a:t>
            </a:r>
          </a:p>
          <a:p>
            <a:pPr lvl="1"/>
            <a:r>
              <a:rPr lang="en-US" sz="2400" dirty="0" smtClean="0"/>
              <a:t>Avg. # of status updates/month: 21 (Women) &amp; 6 (Men)</a:t>
            </a:r>
          </a:p>
          <a:p>
            <a:pPr lvl="1"/>
            <a:r>
              <a:rPr lang="en-US" sz="2400" dirty="0" smtClean="0"/>
              <a:t>On an average day:</a:t>
            </a:r>
          </a:p>
          <a:p>
            <a:pPr lvl="2"/>
            <a:r>
              <a:rPr lang="en-US" sz="2000" dirty="0" smtClean="0"/>
              <a:t>15% of users update their own status</a:t>
            </a:r>
          </a:p>
          <a:p>
            <a:pPr lvl="2"/>
            <a:r>
              <a:rPr lang="en-US" sz="2000" dirty="0" smtClean="0"/>
              <a:t>22% comment on another user’s post or status</a:t>
            </a:r>
          </a:p>
          <a:p>
            <a:pPr lvl="2"/>
            <a:r>
              <a:rPr lang="en-US" sz="2000" dirty="0" smtClean="0"/>
              <a:t>20% comment on another user’s photo</a:t>
            </a:r>
          </a:p>
          <a:p>
            <a:pPr lvl="2"/>
            <a:r>
              <a:rPr lang="en-US" sz="2000" dirty="0" smtClean="0"/>
              <a:t>26% ‘Like’ another user’s content</a:t>
            </a:r>
          </a:p>
          <a:p>
            <a:pPr lvl="2"/>
            <a:r>
              <a:rPr lang="en-US" sz="2000" dirty="0" smtClean="0"/>
              <a:t>10% send another user a private message </a:t>
            </a:r>
            <a:endParaRPr lang="en-US" sz="2000" dirty="0"/>
          </a:p>
        </p:txBody>
      </p:sp>
    </p:spTree>
    <p:extLst>
      <p:ext uri="{BB962C8B-B14F-4D97-AF65-F5344CB8AC3E}">
        <p14:creationId xmlns:p14="http://schemas.microsoft.com/office/powerpoint/2010/main" val="36516260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0-13 at 5.19.03 PM.png"/>
          <p:cNvPicPr>
            <a:picLocks noChangeAspect="1"/>
          </p:cNvPicPr>
          <p:nvPr/>
        </p:nvPicPr>
        <p:blipFill>
          <a:blip r:embed="rId2">
            <a:alphaModFix amt="30000"/>
            <a:extLst>
              <a:ext uri="{28A0092B-C50C-407E-A947-70E740481C1C}">
                <a14:useLocalDpi xmlns:a14="http://schemas.microsoft.com/office/drawing/2010/main" val="0"/>
              </a:ext>
            </a:extLst>
          </a:blip>
          <a:stretch>
            <a:fillRect/>
          </a:stretch>
        </p:blipFill>
        <p:spPr>
          <a:xfrm>
            <a:off x="469900" y="203200"/>
            <a:ext cx="8191500" cy="6451600"/>
          </a:xfrm>
          <a:prstGeom prst="rect">
            <a:avLst/>
          </a:prstGeom>
        </p:spPr>
      </p:pic>
      <p:sp>
        <p:nvSpPr>
          <p:cNvPr id="2" name="Title 1"/>
          <p:cNvSpPr>
            <a:spLocks noGrp="1"/>
          </p:cNvSpPr>
          <p:nvPr>
            <p:ph type="title"/>
          </p:nvPr>
        </p:nvSpPr>
        <p:spPr/>
        <p:txBody>
          <a:bodyPr/>
          <a:lstStyle/>
          <a:p>
            <a:r>
              <a:rPr lang="en-US" b="1" dirty="0" smtClean="0"/>
              <a:t>Scope of Social Media</a:t>
            </a:r>
            <a:endParaRPr lang="en-US" b="1" dirty="0"/>
          </a:p>
        </p:txBody>
      </p:sp>
      <p:sp>
        <p:nvSpPr>
          <p:cNvPr id="3" name="Content Placeholder 2"/>
          <p:cNvSpPr>
            <a:spLocks noGrp="1"/>
          </p:cNvSpPr>
          <p:nvPr>
            <p:ph idx="1"/>
          </p:nvPr>
        </p:nvSpPr>
        <p:spPr/>
        <p:txBody>
          <a:bodyPr>
            <a:normAutofit fontScale="92500"/>
          </a:bodyPr>
          <a:lstStyle/>
          <a:p>
            <a:r>
              <a:rPr lang="en-US" sz="2400" b="1" dirty="0" smtClean="0"/>
              <a:t>Twitter Statistics</a:t>
            </a:r>
          </a:p>
          <a:p>
            <a:pPr lvl="1"/>
            <a:r>
              <a:rPr lang="en-US" sz="2400" dirty="0"/>
              <a:t>Twitter has </a:t>
            </a:r>
            <a:r>
              <a:rPr lang="en-US" sz="2400" dirty="0" smtClean="0"/>
              <a:t>more than 140 </a:t>
            </a:r>
            <a:r>
              <a:rPr lang="en-US" sz="2400" dirty="0"/>
              <a:t>million active users</a:t>
            </a:r>
          </a:p>
          <a:p>
            <a:pPr lvl="1"/>
            <a:r>
              <a:rPr lang="en-US" sz="2400" dirty="0" smtClean="0"/>
              <a:t>340 million tweets are sent every day</a:t>
            </a:r>
          </a:p>
          <a:p>
            <a:pPr lvl="1"/>
            <a:r>
              <a:rPr lang="en-US" sz="2400" dirty="0" smtClean="0"/>
              <a:t>Twitter users send 1 billion+ tweets over a 72-hr. period </a:t>
            </a:r>
          </a:p>
          <a:p>
            <a:pPr lvl="1"/>
            <a:r>
              <a:rPr lang="en-US" sz="2400" dirty="0" smtClean="0"/>
              <a:t>126 = Avg. # of followers/Twitter user</a:t>
            </a:r>
          </a:p>
          <a:p>
            <a:pPr lvl="1"/>
            <a:r>
              <a:rPr lang="en-US" sz="2400" dirty="0" smtClean="0"/>
              <a:t>Over 40% of Twitter users don’t tweet anything</a:t>
            </a:r>
          </a:p>
          <a:p>
            <a:pPr lvl="1"/>
            <a:r>
              <a:rPr lang="en-US" sz="2400" dirty="0" smtClean="0"/>
              <a:t>About .05% of the tot. Twitter pop. attract 50% of the attention </a:t>
            </a:r>
          </a:p>
          <a:p>
            <a:pPr lvl="1"/>
            <a:r>
              <a:rPr lang="en-US" sz="2400" dirty="0" smtClean="0"/>
              <a:t>71% of all tweets attract no reaction</a:t>
            </a:r>
          </a:p>
          <a:p>
            <a:pPr lvl="1"/>
            <a:r>
              <a:rPr lang="en-US" sz="2400" dirty="0" smtClean="0"/>
              <a:t>25% of Twitter users have no followers</a:t>
            </a:r>
          </a:p>
          <a:p>
            <a:pPr lvl="1"/>
            <a:r>
              <a:rPr lang="en-US" sz="2400" dirty="0" smtClean="0"/>
              <a:t>45% of tweets are nonsense</a:t>
            </a:r>
          </a:p>
          <a:p>
            <a:pPr lvl="1"/>
            <a:r>
              <a:rPr lang="en-US" sz="2400" dirty="0" smtClean="0"/>
              <a:t>8% of Americans use Twitter</a:t>
            </a:r>
          </a:p>
        </p:txBody>
      </p:sp>
    </p:spTree>
    <p:extLst>
      <p:ext uri="{BB962C8B-B14F-4D97-AF65-F5344CB8AC3E}">
        <p14:creationId xmlns:p14="http://schemas.microsoft.com/office/powerpoint/2010/main" val="34959039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0-13 at 5.40.06 PM.png"/>
          <p:cNvPicPr>
            <a:picLocks noChangeAspect="1"/>
          </p:cNvPicPr>
          <p:nvPr/>
        </p:nvPicPr>
        <p:blipFill>
          <a:blip r:embed="rId2">
            <a:alphaModFix amt="30000"/>
            <a:extLst>
              <a:ext uri="{28A0092B-C50C-407E-A947-70E740481C1C}">
                <a14:useLocalDpi xmlns:a14="http://schemas.microsoft.com/office/drawing/2010/main" val="0"/>
              </a:ext>
            </a:extLst>
          </a:blip>
          <a:stretch>
            <a:fillRect/>
          </a:stretch>
        </p:blipFill>
        <p:spPr>
          <a:xfrm>
            <a:off x="342900" y="203200"/>
            <a:ext cx="8445500" cy="6451600"/>
          </a:xfrm>
          <a:prstGeom prst="rect">
            <a:avLst/>
          </a:prstGeom>
        </p:spPr>
      </p:pic>
      <p:sp>
        <p:nvSpPr>
          <p:cNvPr id="2" name="Title 1"/>
          <p:cNvSpPr>
            <a:spLocks noGrp="1"/>
          </p:cNvSpPr>
          <p:nvPr>
            <p:ph type="title"/>
          </p:nvPr>
        </p:nvSpPr>
        <p:spPr/>
        <p:txBody>
          <a:bodyPr/>
          <a:lstStyle/>
          <a:p>
            <a:r>
              <a:rPr lang="en-US" b="1" dirty="0" smtClean="0"/>
              <a:t>Scope of Social Media</a:t>
            </a:r>
            <a:endParaRPr lang="en-US" b="1" dirty="0"/>
          </a:p>
        </p:txBody>
      </p:sp>
      <p:sp>
        <p:nvSpPr>
          <p:cNvPr id="3" name="Content Placeholder 2"/>
          <p:cNvSpPr>
            <a:spLocks noGrp="1"/>
          </p:cNvSpPr>
          <p:nvPr>
            <p:ph idx="1"/>
          </p:nvPr>
        </p:nvSpPr>
        <p:spPr/>
        <p:txBody>
          <a:bodyPr>
            <a:normAutofit fontScale="77500" lnSpcReduction="20000"/>
          </a:bodyPr>
          <a:lstStyle/>
          <a:p>
            <a:r>
              <a:rPr lang="en-US" sz="2400" b="1" dirty="0" smtClean="0"/>
              <a:t>Pinterest Statistics</a:t>
            </a:r>
          </a:p>
          <a:p>
            <a:pPr lvl="1"/>
            <a:r>
              <a:rPr lang="en-US" sz="2400" dirty="0" smtClean="0"/>
              <a:t>3</a:t>
            </a:r>
            <a:r>
              <a:rPr lang="en-US" sz="2400" baseline="30000" dirty="0" smtClean="0"/>
              <a:t>rd</a:t>
            </a:r>
            <a:r>
              <a:rPr lang="en-US" sz="2400" dirty="0" smtClean="0"/>
              <a:t> most popular social network (behind Facebook &amp; Twitter)</a:t>
            </a:r>
            <a:endParaRPr lang="en-US" sz="2400" dirty="0"/>
          </a:p>
          <a:p>
            <a:pPr lvl="1"/>
            <a:r>
              <a:rPr lang="en-US" sz="2400" dirty="0" smtClean="0"/>
              <a:t>60% female</a:t>
            </a:r>
          </a:p>
          <a:p>
            <a:pPr lvl="1"/>
            <a:r>
              <a:rPr lang="en-US" sz="2400" dirty="0" smtClean="0"/>
              <a:t>Age group (% of user pop.): &lt;17 (3%), 18-24 (6%), 25-34 (27%), 35-44 (29%), 45-54 (24%), 55-64 (8%), 65+ (3%)   </a:t>
            </a:r>
          </a:p>
          <a:p>
            <a:pPr lvl="1"/>
            <a:r>
              <a:rPr lang="en-US" sz="2400" dirty="0" smtClean="0"/>
              <a:t>Income level (% of user pop.): $25k-$50k (37%), $50k</a:t>
            </a:r>
            <a:r>
              <a:rPr lang="en-US" sz="2400" dirty="0"/>
              <a:t>-</a:t>
            </a:r>
            <a:r>
              <a:rPr lang="en-US" sz="2400" dirty="0" smtClean="0"/>
              <a:t>$75k (33%), $75k</a:t>
            </a:r>
            <a:r>
              <a:rPr lang="en-US" sz="2400" dirty="0"/>
              <a:t>-</a:t>
            </a:r>
            <a:r>
              <a:rPr lang="en-US" sz="2400" dirty="0" smtClean="0"/>
              <a:t>$100k (13%)</a:t>
            </a:r>
          </a:p>
          <a:p>
            <a:pPr lvl="1"/>
            <a:r>
              <a:rPr lang="en-US" sz="2400" dirty="0" smtClean="0"/>
              <a:t>Over 20% of Facebook users are on Pinterest daily</a:t>
            </a:r>
          </a:p>
          <a:p>
            <a:pPr lvl="1"/>
            <a:r>
              <a:rPr lang="en-US" sz="2400" dirty="0" smtClean="0"/>
              <a:t>Pins that have price info are just as likely to be pinned as ones that don’t, but are re-pinned more often (1.5 re-pins vs. 1.1 re-pins on avg.)</a:t>
            </a:r>
          </a:p>
          <a:p>
            <a:pPr lvl="1"/>
            <a:r>
              <a:rPr lang="en-US" sz="2400" dirty="0" smtClean="0"/>
              <a:t>Avg. time spent on Pinterest: 14.2 min.</a:t>
            </a:r>
          </a:p>
          <a:p>
            <a:pPr lvl="1"/>
            <a:r>
              <a:rPr lang="en-US" sz="2400" dirty="0" smtClean="0"/>
              <a:t>Buyers referred from Pinterest are 10% more likely to buy something and spend an average of 10% more than visitors from other social networks</a:t>
            </a:r>
          </a:p>
          <a:p>
            <a:pPr lvl="1"/>
            <a:r>
              <a:rPr lang="en-US" sz="2400" dirty="0"/>
              <a:t>B</a:t>
            </a:r>
            <a:r>
              <a:rPr lang="en-US" sz="2400" dirty="0" smtClean="0"/>
              <a:t>iggest nations on Pinterest (% of user pop.): U.S. (almost 50%), India (4.4%), and Canada (3.6%)</a:t>
            </a:r>
          </a:p>
        </p:txBody>
      </p:sp>
    </p:spTree>
    <p:extLst>
      <p:ext uri="{BB962C8B-B14F-4D97-AF65-F5344CB8AC3E}">
        <p14:creationId xmlns:p14="http://schemas.microsoft.com/office/powerpoint/2010/main" val="26883101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0-13 at 6.55.28 PM.png"/>
          <p:cNvPicPr>
            <a:picLocks noChangeAspect="1"/>
          </p:cNvPicPr>
          <p:nvPr/>
        </p:nvPicPr>
        <p:blipFill>
          <a:blip r:embed="rId2">
            <a:alphaModFix amt="30000"/>
            <a:extLst>
              <a:ext uri="{28A0092B-C50C-407E-A947-70E740481C1C}">
                <a14:useLocalDpi xmlns:a14="http://schemas.microsoft.com/office/drawing/2010/main" val="0"/>
              </a:ext>
            </a:extLst>
          </a:blip>
          <a:stretch>
            <a:fillRect/>
          </a:stretch>
        </p:blipFill>
        <p:spPr>
          <a:xfrm>
            <a:off x="292100" y="520700"/>
            <a:ext cx="8547100" cy="5803900"/>
          </a:xfrm>
          <a:prstGeom prst="rect">
            <a:avLst/>
          </a:prstGeom>
        </p:spPr>
      </p:pic>
      <p:sp>
        <p:nvSpPr>
          <p:cNvPr id="2" name="Title 1"/>
          <p:cNvSpPr>
            <a:spLocks noGrp="1"/>
          </p:cNvSpPr>
          <p:nvPr>
            <p:ph type="title"/>
          </p:nvPr>
        </p:nvSpPr>
        <p:spPr/>
        <p:txBody>
          <a:bodyPr/>
          <a:lstStyle/>
          <a:p>
            <a:r>
              <a:rPr lang="en-US" b="1" dirty="0" smtClean="0"/>
              <a:t>Scope of Social Media</a:t>
            </a:r>
            <a:endParaRPr lang="en-US" b="1" dirty="0"/>
          </a:p>
        </p:txBody>
      </p:sp>
      <p:sp>
        <p:nvSpPr>
          <p:cNvPr id="3" name="Content Placeholder 2"/>
          <p:cNvSpPr>
            <a:spLocks noGrp="1"/>
          </p:cNvSpPr>
          <p:nvPr>
            <p:ph idx="1"/>
          </p:nvPr>
        </p:nvSpPr>
        <p:spPr/>
        <p:txBody>
          <a:bodyPr>
            <a:normAutofit fontScale="85000" lnSpcReduction="20000"/>
          </a:bodyPr>
          <a:lstStyle/>
          <a:p>
            <a:r>
              <a:rPr lang="en-US" b="1" dirty="0"/>
              <a:t>YouTube Statistics</a:t>
            </a:r>
          </a:p>
          <a:p>
            <a:pPr lvl="1"/>
            <a:r>
              <a:rPr lang="en-US" dirty="0" smtClean="0"/>
              <a:t>106.7 million visitors/month</a:t>
            </a:r>
            <a:endParaRPr lang="en-US" dirty="0"/>
          </a:p>
          <a:p>
            <a:pPr lvl="1"/>
            <a:r>
              <a:rPr lang="en-US" dirty="0" smtClean="0"/>
              <a:t>1:41:27 = time spent/person/month on YouTube</a:t>
            </a:r>
          </a:p>
          <a:p>
            <a:pPr lvl="1"/>
            <a:r>
              <a:rPr lang="en-US" dirty="0" smtClean="0"/>
              <a:t>Avg. # of views/day on YouTube: 4 billion</a:t>
            </a:r>
          </a:p>
          <a:p>
            <a:r>
              <a:rPr lang="en-US" b="1" dirty="0" smtClean="0"/>
              <a:t>Mobile &amp; Apps Statistics</a:t>
            </a:r>
            <a:endParaRPr lang="en-US" b="1" dirty="0"/>
          </a:p>
          <a:p>
            <a:pPr lvl="1"/>
            <a:r>
              <a:rPr lang="en-US" dirty="0" smtClean="0"/>
              <a:t>42% of mobile users share multimedia via Facebook</a:t>
            </a:r>
          </a:p>
          <a:p>
            <a:pPr lvl="1"/>
            <a:r>
              <a:rPr lang="en-US" dirty="0" smtClean="0"/>
              <a:t>Google+ is the 2</a:t>
            </a:r>
            <a:r>
              <a:rPr lang="en-US" baseline="30000" dirty="0" smtClean="0"/>
              <a:t>nd</a:t>
            </a:r>
            <a:r>
              <a:rPr lang="en-US" dirty="0" smtClean="0"/>
              <a:t>-most used social network for sharing multimedia via mobile device (10%)</a:t>
            </a:r>
          </a:p>
          <a:p>
            <a:pPr lvl="1"/>
            <a:r>
              <a:rPr lang="en-US" dirty="0" smtClean="0"/>
              <a:t>Smartphone owners now spend as much time using social network apps (i.e. Facebook, Twitter, etc.) as they do playing games</a:t>
            </a:r>
          </a:p>
          <a:p>
            <a:pPr lvl="1"/>
            <a:r>
              <a:rPr lang="en-US" dirty="0" smtClean="0"/>
              <a:t>Avg. # of  min./day apps are used on smartphones: 77</a:t>
            </a:r>
          </a:p>
        </p:txBody>
      </p:sp>
    </p:spTree>
    <p:extLst>
      <p:ext uri="{BB962C8B-B14F-4D97-AF65-F5344CB8AC3E}">
        <p14:creationId xmlns:p14="http://schemas.microsoft.com/office/powerpoint/2010/main" val="15549904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19785</TotalTime>
  <Words>1202</Words>
  <Application>Microsoft Office PowerPoint</Application>
  <PresentationFormat>On-screen Show (4:3)</PresentationFormat>
  <Paragraphs>159</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Social Media Outlets</vt:lpstr>
      <vt:lpstr>Welcome</vt:lpstr>
      <vt:lpstr>Table of Contents</vt:lpstr>
      <vt:lpstr>What is Agvocacy?</vt:lpstr>
      <vt:lpstr>Scope of Social Media</vt:lpstr>
      <vt:lpstr>Scope of Social Media</vt:lpstr>
      <vt:lpstr>Scope of Social Media</vt:lpstr>
      <vt:lpstr>Scope of Social Media</vt:lpstr>
      <vt:lpstr>About PETA and HSUS</vt:lpstr>
      <vt:lpstr>Pro-Ag Organizations</vt:lpstr>
      <vt:lpstr>Pro-Ag Organizations</vt:lpstr>
      <vt:lpstr>Animals in the News</vt:lpstr>
      <vt:lpstr>Animal Law </vt:lpstr>
      <vt:lpstr>Social Media Impact (Facebook)</vt:lpstr>
      <vt:lpstr>Social Media Impact (Twitter)</vt:lpstr>
      <vt:lpstr>Solution &amp; Final Challenge</vt:lpstr>
    </vt:vector>
  </TitlesOfParts>
  <Company>Sam Houston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Johnson</dc:creator>
  <cp:lastModifiedBy>Marshall, Kellye</cp:lastModifiedBy>
  <cp:revision>80</cp:revision>
  <cp:lastPrinted>2013-10-30T03:38:06Z</cp:lastPrinted>
  <dcterms:created xsi:type="dcterms:W3CDTF">2013-10-08T18:58:28Z</dcterms:created>
  <dcterms:modified xsi:type="dcterms:W3CDTF">2015-08-26T12:22:51Z</dcterms:modified>
</cp:coreProperties>
</file>